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60" r:id="rId3"/>
    <p:sldId id="278" r:id="rId4"/>
    <p:sldId id="257" r:id="rId5"/>
    <p:sldId id="258" r:id="rId6"/>
    <p:sldId id="259" r:id="rId7"/>
    <p:sldId id="283" r:id="rId8"/>
    <p:sldId id="281" r:id="rId9"/>
    <p:sldId id="279" r:id="rId10"/>
    <p:sldId id="282" r:id="rId11"/>
    <p:sldId id="274" r:id="rId12"/>
    <p:sldId id="261" r:id="rId13"/>
    <p:sldId id="262" r:id="rId14"/>
    <p:sldId id="263" r:id="rId15"/>
    <p:sldId id="264" r:id="rId16"/>
    <p:sldId id="265" r:id="rId17"/>
    <p:sldId id="266" r:id="rId18"/>
    <p:sldId id="267" r:id="rId19"/>
    <p:sldId id="268" r:id="rId20"/>
    <p:sldId id="269" r:id="rId21"/>
    <p:sldId id="276" r:id="rId22"/>
    <p:sldId id="294" r:id="rId23"/>
    <p:sldId id="292" r:id="rId24"/>
    <p:sldId id="286" r:id="rId25"/>
    <p:sldId id="285" r:id="rId26"/>
    <p:sldId id="293" r:id="rId27"/>
    <p:sldId id="287" r:id="rId28"/>
    <p:sldId id="290" r:id="rId29"/>
    <p:sldId id="289" r:id="rId30"/>
    <p:sldId id="272" r:id="rId31"/>
    <p:sldId id="273"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j/A3sPGdJghNTvbEKzHQFnhD1y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0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349433308c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g1349433308c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0E56D83A-731B-2B59-770F-0F4C822EF5DE}"/>
            </a:ext>
          </a:extLst>
        </p:cNvPr>
        <p:cNvGrpSpPr/>
        <p:nvPr/>
      </p:nvGrpSpPr>
      <p:grpSpPr>
        <a:xfrm>
          <a:off x="0" y="0"/>
          <a:ext cx="0" cy="0"/>
          <a:chOff x="0" y="0"/>
          <a:chExt cx="0" cy="0"/>
        </a:xfrm>
      </p:grpSpPr>
      <p:sp>
        <p:nvSpPr>
          <p:cNvPr id="232" name="Google Shape;232;p12:notes">
            <a:extLst>
              <a:ext uri="{FF2B5EF4-FFF2-40B4-BE49-F238E27FC236}">
                <a16:creationId xmlns:a16="http://schemas.microsoft.com/office/drawing/2014/main" id="{548E9CBA-5769-1514-698F-F402C4E20D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2:notes">
            <a:extLst>
              <a:ext uri="{FF2B5EF4-FFF2-40B4-BE49-F238E27FC236}">
                <a16:creationId xmlns:a16="http://schemas.microsoft.com/office/drawing/2014/main" id="{EB49D4DC-223B-15F7-99DF-F8A9F20C5E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5713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D84D3B94-3015-E1EA-4E5C-28E3076ECF9F}"/>
            </a:ext>
          </a:extLst>
        </p:cNvPr>
        <p:cNvGrpSpPr/>
        <p:nvPr/>
      </p:nvGrpSpPr>
      <p:grpSpPr>
        <a:xfrm>
          <a:off x="0" y="0"/>
          <a:ext cx="0" cy="0"/>
          <a:chOff x="0" y="0"/>
          <a:chExt cx="0" cy="0"/>
        </a:xfrm>
      </p:grpSpPr>
      <p:sp>
        <p:nvSpPr>
          <p:cNvPr id="232" name="Google Shape;232;p12:notes">
            <a:extLst>
              <a:ext uri="{FF2B5EF4-FFF2-40B4-BE49-F238E27FC236}">
                <a16:creationId xmlns:a16="http://schemas.microsoft.com/office/drawing/2014/main" id="{0DECE524-1AAB-BDF2-7FA4-90541368EB4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2:notes">
            <a:extLst>
              <a:ext uri="{FF2B5EF4-FFF2-40B4-BE49-F238E27FC236}">
                <a16:creationId xmlns:a16="http://schemas.microsoft.com/office/drawing/2014/main" id="{9DACFC48-A4E6-4FFD-EFF1-3CDDF91C9DB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920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16333905-E2E3-B605-5010-4C4451A27A39}"/>
            </a:ext>
          </a:extLst>
        </p:cNvPr>
        <p:cNvGrpSpPr/>
        <p:nvPr/>
      </p:nvGrpSpPr>
      <p:grpSpPr>
        <a:xfrm>
          <a:off x="0" y="0"/>
          <a:ext cx="0" cy="0"/>
          <a:chOff x="0" y="0"/>
          <a:chExt cx="0" cy="0"/>
        </a:xfrm>
      </p:grpSpPr>
      <p:sp>
        <p:nvSpPr>
          <p:cNvPr id="232" name="Google Shape;232;p12:notes">
            <a:extLst>
              <a:ext uri="{FF2B5EF4-FFF2-40B4-BE49-F238E27FC236}">
                <a16:creationId xmlns:a16="http://schemas.microsoft.com/office/drawing/2014/main" id="{D1A1F07E-DFA9-9985-C699-D4A67EDF0C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2:notes">
            <a:extLst>
              <a:ext uri="{FF2B5EF4-FFF2-40B4-BE49-F238E27FC236}">
                <a16:creationId xmlns:a16="http://schemas.microsoft.com/office/drawing/2014/main" id="{28C1BB4B-4FCA-6CE3-0C65-4C3F76DA90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2555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5D73C963-EE91-2027-0E06-B3DCC6C6DE07}"/>
            </a:ext>
          </a:extLst>
        </p:cNvPr>
        <p:cNvGrpSpPr/>
        <p:nvPr/>
      </p:nvGrpSpPr>
      <p:grpSpPr>
        <a:xfrm>
          <a:off x="0" y="0"/>
          <a:ext cx="0" cy="0"/>
          <a:chOff x="0" y="0"/>
          <a:chExt cx="0" cy="0"/>
        </a:xfrm>
      </p:grpSpPr>
      <p:sp>
        <p:nvSpPr>
          <p:cNvPr id="128" name="Google Shape;128;p4:notes">
            <a:extLst>
              <a:ext uri="{FF2B5EF4-FFF2-40B4-BE49-F238E27FC236}">
                <a16:creationId xmlns:a16="http://schemas.microsoft.com/office/drawing/2014/main" id="{D9790B83-F963-9C6D-AA59-CF837E8A6FF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4:notes">
            <a:extLst>
              <a:ext uri="{FF2B5EF4-FFF2-40B4-BE49-F238E27FC236}">
                <a16:creationId xmlns:a16="http://schemas.microsoft.com/office/drawing/2014/main" id="{62CD896B-D297-813D-F6B8-1B21C519CD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680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49433308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134943330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b75ce220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360b75ce220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918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14DE4745-51B3-839B-11E4-B6A9B39E1CD1}"/>
            </a:ext>
          </a:extLst>
        </p:cNvPr>
        <p:cNvGrpSpPr/>
        <p:nvPr/>
      </p:nvGrpSpPr>
      <p:grpSpPr>
        <a:xfrm>
          <a:off x="0" y="0"/>
          <a:ext cx="0" cy="0"/>
          <a:chOff x="0" y="0"/>
          <a:chExt cx="0" cy="0"/>
        </a:xfrm>
      </p:grpSpPr>
      <p:sp>
        <p:nvSpPr>
          <p:cNvPr id="128" name="Google Shape;128;p4:notes">
            <a:extLst>
              <a:ext uri="{FF2B5EF4-FFF2-40B4-BE49-F238E27FC236}">
                <a16:creationId xmlns:a16="http://schemas.microsoft.com/office/drawing/2014/main" id="{F778BDA7-E76C-5CF1-CA06-0EE1FC5343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4:notes">
            <a:extLst>
              <a:ext uri="{FF2B5EF4-FFF2-40B4-BE49-F238E27FC236}">
                <a16:creationId xmlns:a16="http://schemas.microsoft.com/office/drawing/2014/main" id="{50F96AD4-24B3-9159-3C8B-174C6DC730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932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4400"/>
              <a:buFont typeface="Avenir"/>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1000"/>
              </a:spcBef>
              <a:spcAft>
                <a:spcPts val="0"/>
              </a:spcAft>
              <a:buSzPts val="2000"/>
              <a:buNone/>
              <a:defRPr sz="2000">
                <a:latin typeface="Avenir"/>
                <a:ea typeface="Avenir"/>
                <a:cs typeface="Avenir"/>
                <a:sym typeface="Avenir"/>
              </a:defRPr>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8"/>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a:off x="838200" y="425450"/>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3998119" y="-1210468"/>
            <a:ext cx="41957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8"/>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8"/>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8"/>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838200" y="365760"/>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838200" y="1949450"/>
            <a:ext cx="10515600" cy="4195763"/>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9"/>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400"/>
              <a:buFont typeface="Avenir"/>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a:solidFill>
                  <a:schemeClr val="lt1"/>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20"/>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21"/>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2"/>
          <p:cNvSpPr txBox="1">
            <a:spLocks noGrp="1"/>
          </p:cNvSpPr>
          <p:nvPr>
            <p:ph type="title"/>
          </p:nvPr>
        </p:nvSpPr>
        <p:spPr>
          <a:xfrm>
            <a:off x="838200" y="365760"/>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2"/>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body" idx="1"/>
          </p:nvPr>
        </p:nvSpPr>
        <p:spPr>
          <a:xfrm>
            <a:off x="839788" y="1752600"/>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2"/>
          </p:nvPr>
        </p:nvSpPr>
        <p:spPr>
          <a:xfrm>
            <a:off x="839788" y="2666999"/>
            <a:ext cx="5157787" cy="3522663"/>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body" idx="3"/>
          </p:nvPr>
        </p:nvSpPr>
        <p:spPr>
          <a:xfrm>
            <a:off x="6172200" y="1752600"/>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23"/>
          <p:cNvSpPr txBox="1">
            <a:spLocks noGrp="1"/>
          </p:cNvSpPr>
          <p:nvPr>
            <p:ph type="body" idx="4"/>
          </p:nvPr>
        </p:nvSpPr>
        <p:spPr>
          <a:xfrm>
            <a:off x="6172200" y="2666999"/>
            <a:ext cx="5183188" cy="3522663"/>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3"/>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24"/>
          <p:cNvSpPr txBox="1">
            <a:spLocks noGrp="1"/>
          </p:cNvSpPr>
          <p:nvPr>
            <p:ph type="title"/>
          </p:nvPr>
        </p:nvSpPr>
        <p:spPr>
          <a:xfrm>
            <a:off x="838200" y="365760"/>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1000"/>
              </a:spcBef>
              <a:spcAft>
                <a:spcPts val="0"/>
              </a:spcAft>
              <a:buSzPts val="3200"/>
              <a:buChar char="•"/>
              <a:defRPr sz="3200"/>
            </a:lvl1pPr>
            <a:lvl2pPr marL="914400" lvl="1" indent="-406400" algn="l">
              <a:lnSpc>
                <a:spcPct val="110000"/>
              </a:lnSpc>
              <a:spcBef>
                <a:spcPts val="500"/>
              </a:spcBef>
              <a:spcAft>
                <a:spcPts val="0"/>
              </a:spcAft>
              <a:buSzPts val="2800"/>
              <a:buChar char="•"/>
              <a:defRPr sz="2800"/>
            </a:lvl2pPr>
            <a:lvl3pPr marL="1371600" lvl="2" indent="-381000" algn="l">
              <a:lnSpc>
                <a:spcPct val="110000"/>
              </a:lnSpc>
              <a:spcBef>
                <a:spcPts val="500"/>
              </a:spcBef>
              <a:spcAft>
                <a:spcPts val="0"/>
              </a:spcAft>
              <a:buSzPts val="2400"/>
              <a:buChar char="•"/>
              <a:defRPr sz="2400"/>
            </a:lvl3pPr>
            <a:lvl4pPr marL="1828800" lvl="3" indent="-355600" algn="l">
              <a:lnSpc>
                <a:spcPct val="110000"/>
              </a:lnSpc>
              <a:spcBef>
                <a:spcPts val="500"/>
              </a:spcBef>
              <a:spcAft>
                <a:spcPts val="0"/>
              </a:spcAft>
              <a:buSzPts val="2000"/>
              <a:buChar char="•"/>
              <a:defRPr sz="2000"/>
            </a:lvl4pPr>
            <a:lvl5pPr marL="2286000" lvl="4" indent="-355600" algn="l">
              <a:lnSpc>
                <a:spcPct val="11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5"/>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a:spLocks noGrp="1"/>
          </p:cNvSpPr>
          <p:nvPr>
            <p:ph type="pic" idx="2"/>
          </p:nvPr>
        </p:nvSpPr>
        <p:spPr>
          <a:xfrm>
            <a:off x="5183188" y="987425"/>
            <a:ext cx="6172200" cy="4873625"/>
          </a:xfrm>
          <a:prstGeom prst="rect">
            <a:avLst/>
          </a:prstGeom>
          <a:noFill/>
          <a:ln>
            <a:noFill/>
          </a:ln>
        </p:spPr>
      </p:sp>
      <p:sp>
        <p:nvSpPr>
          <p:cNvPr id="70" name="Google Shape;70;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26"/>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pic>
        <p:nvPicPr>
          <p:cNvPr id="11" name="Google Shape;11;p17"/>
          <p:cNvPicPr preferRelativeResize="0"/>
          <p:nvPr/>
        </p:nvPicPr>
        <p:blipFill rotWithShape="1">
          <a:blip r:embed="rId13">
            <a:alphaModFix amt="35000"/>
          </a:blip>
          <a:srcRect/>
          <a:stretch/>
        </p:blipFill>
        <p:spPr>
          <a:xfrm>
            <a:off x="0" y="1"/>
            <a:ext cx="12192000" cy="1392401"/>
          </a:xfrm>
          <a:prstGeom prst="rect">
            <a:avLst/>
          </a:prstGeom>
          <a:noFill/>
          <a:ln>
            <a:noFill/>
          </a:ln>
        </p:spPr>
      </p:pic>
      <p:sp>
        <p:nvSpPr>
          <p:cNvPr id="12" name="Google Shape;12;p17"/>
          <p:cNvSpPr txBox="1">
            <a:spLocks noGrp="1"/>
          </p:cNvSpPr>
          <p:nvPr>
            <p:ph type="title"/>
          </p:nvPr>
        </p:nvSpPr>
        <p:spPr>
          <a:xfrm>
            <a:off x="838200" y="42545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4400"/>
              <a:buFont typeface="Avenir"/>
              <a:buNone/>
              <a:defRPr sz="44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7"/>
          <p:cNvSpPr txBox="1">
            <a:spLocks noGrp="1"/>
          </p:cNvSpPr>
          <p:nvPr>
            <p:ph type="body" idx="1"/>
          </p:nvPr>
        </p:nvSpPr>
        <p:spPr>
          <a:xfrm>
            <a:off x="838200" y="1949450"/>
            <a:ext cx="10515600" cy="419576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000"/>
              </a:spcBef>
              <a:spcAft>
                <a:spcPts val="0"/>
              </a:spcAft>
              <a:buClr>
                <a:schemeClr val="accent1"/>
              </a:buClr>
              <a:buSzPts val="2800"/>
              <a:buFont typeface="Arial"/>
              <a:buChar char="•"/>
              <a:defRPr sz="2800" b="0" i="0" u="none" strike="noStrike" cap="none">
                <a:solidFill>
                  <a:schemeClr val="lt1"/>
                </a:solidFill>
                <a:latin typeface="Avenir"/>
                <a:ea typeface="Avenir"/>
                <a:cs typeface="Avenir"/>
                <a:sym typeface="Avenir"/>
              </a:defRPr>
            </a:lvl1pPr>
            <a:lvl2pPr marL="914400" marR="0" lvl="1" indent="-381000" algn="l" rtl="0">
              <a:lnSpc>
                <a:spcPct val="110000"/>
              </a:lnSpc>
              <a:spcBef>
                <a:spcPts val="500"/>
              </a:spcBef>
              <a:spcAft>
                <a:spcPts val="0"/>
              </a:spcAft>
              <a:buClr>
                <a:schemeClr val="accent1"/>
              </a:buClr>
              <a:buSzPts val="2400"/>
              <a:buFont typeface="Arial"/>
              <a:buChar char="•"/>
              <a:defRPr sz="2400" b="0" i="0" u="none" strike="noStrike" cap="none">
                <a:solidFill>
                  <a:schemeClr val="lt1"/>
                </a:solidFill>
                <a:latin typeface="Avenir"/>
                <a:ea typeface="Avenir"/>
                <a:cs typeface="Avenir"/>
                <a:sym typeface="Avenir"/>
              </a:defRPr>
            </a:lvl2pPr>
            <a:lvl3pPr marL="1371600" marR="0" lvl="2" indent="-355600" algn="l" rtl="0">
              <a:lnSpc>
                <a:spcPct val="110000"/>
              </a:lnSpc>
              <a:spcBef>
                <a:spcPts val="500"/>
              </a:spcBef>
              <a:spcAft>
                <a:spcPts val="0"/>
              </a:spcAft>
              <a:buClr>
                <a:schemeClr val="accent1"/>
              </a:buClr>
              <a:buSzPts val="2000"/>
              <a:buFont typeface="Arial"/>
              <a:buChar char="•"/>
              <a:defRPr sz="2000" b="0" i="0" u="none" strike="noStrike" cap="none">
                <a:solidFill>
                  <a:schemeClr val="lt1"/>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1"/>
              </a:buClr>
              <a:buSzPts val="1800"/>
              <a:buFont typeface="Arial"/>
              <a:buChar char="•"/>
              <a:defRPr sz="1800" b="0" i="0" u="none" strike="noStrike" cap="none">
                <a:solidFill>
                  <a:schemeClr val="lt1"/>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1"/>
              </a:buClr>
              <a:buSzPts val="1800"/>
              <a:buFont typeface="Arial"/>
              <a:buChar char="•"/>
              <a:defRPr sz="1800" b="0" i="0" u="none" strike="noStrike" cap="none">
                <a:solidFill>
                  <a:schemeClr val="lt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14" name="Google Shape;14;p17"/>
          <p:cNvSpPr txBox="1">
            <a:spLocks noGrp="1"/>
          </p:cNvSpPr>
          <p:nvPr>
            <p:ph type="dt" idx="10"/>
          </p:nvPr>
        </p:nvSpPr>
        <p:spPr>
          <a:xfrm>
            <a:off x="838200" y="632460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5" name="Google Shape;15;p17"/>
          <p:cNvSpPr txBox="1">
            <a:spLocks noGrp="1"/>
          </p:cNvSpPr>
          <p:nvPr>
            <p:ph type="ftr" idx="11"/>
          </p:nvPr>
        </p:nvSpPr>
        <p:spPr>
          <a:xfrm>
            <a:off x="4038600" y="63246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6" name="Google Shape;16;p17"/>
          <p:cNvSpPr txBox="1">
            <a:spLocks noGrp="1"/>
          </p:cNvSpPr>
          <p:nvPr>
            <p:ph type="sldNum" idx="12"/>
          </p:nvPr>
        </p:nvSpPr>
        <p:spPr>
          <a:xfrm>
            <a:off x="8610600" y="63246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9vKP8-v_zIg?start=289&amp;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91" name="Google Shape;91;p1"/>
          <p:cNvSpPr/>
          <p:nvPr/>
        </p:nvSpPr>
        <p:spPr>
          <a:xfrm>
            <a:off x="0" y="-2627"/>
            <a:ext cx="12188952" cy="6858000"/>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92" name="Google Shape;92;p1"/>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94" name="Google Shape;94;p1"/>
          <p:cNvSpPr txBox="1">
            <a:spLocks noGrp="1"/>
          </p:cNvSpPr>
          <p:nvPr>
            <p:ph type="ctrTitle"/>
          </p:nvPr>
        </p:nvSpPr>
        <p:spPr>
          <a:xfrm>
            <a:off x="6094476" y="1604883"/>
            <a:ext cx="5419725" cy="690561"/>
          </a:xfrm>
          <a:prstGeom prst="rect">
            <a:avLst/>
          </a:prstGeom>
          <a:noFill/>
          <a:ln>
            <a:noFill/>
          </a:ln>
        </p:spPr>
        <p:txBody>
          <a:bodyPr spcFirstLastPara="1" wrap="square" lIns="91425" tIns="45700" rIns="91425" bIns="45700" anchor="b" anchorCtr="0">
            <a:normAutofit fontScale="90000"/>
          </a:bodyPr>
          <a:lstStyle/>
          <a:p>
            <a:pPr marL="0" lvl="0" indent="0" rtl="0">
              <a:lnSpc>
                <a:spcPct val="100000"/>
              </a:lnSpc>
              <a:spcBef>
                <a:spcPts val="0"/>
              </a:spcBef>
              <a:spcAft>
                <a:spcPts val="0"/>
              </a:spcAft>
              <a:buClr>
                <a:schemeClr val="lt1"/>
              </a:buClr>
              <a:buSzPts val="4400"/>
              <a:buFont typeface="Avenir"/>
              <a:buNone/>
            </a:pPr>
            <a:r>
              <a:rPr lang="en-US" dirty="0"/>
              <a:t>July Lodge Chiefs Call</a:t>
            </a:r>
            <a:endParaRPr dirty="0"/>
          </a:p>
        </p:txBody>
      </p:sp>
      <p:sp>
        <p:nvSpPr>
          <p:cNvPr id="95" name="Google Shape;95;p1"/>
          <p:cNvSpPr txBox="1">
            <a:spLocks noGrp="1"/>
          </p:cNvSpPr>
          <p:nvPr>
            <p:ph type="subTitle" idx="1"/>
          </p:nvPr>
        </p:nvSpPr>
        <p:spPr>
          <a:xfrm>
            <a:off x="3871971" y="3909853"/>
            <a:ext cx="4908236" cy="2948147"/>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10000"/>
              </a:lnSpc>
              <a:spcBef>
                <a:spcPts val="0"/>
              </a:spcBef>
              <a:spcAft>
                <a:spcPts val="0"/>
              </a:spcAft>
              <a:buSzPts val="2000"/>
              <a:buNone/>
            </a:pPr>
            <a:endParaRPr b="1" dirty="0">
              <a:solidFill>
                <a:schemeClr val="dk2"/>
              </a:solidFill>
            </a:endParaRPr>
          </a:p>
          <a:p>
            <a:pPr marL="0" lvl="0" indent="0" algn="ctr" rtl="0">
              <a:lnSpc>
                <a:spcPct val="110000"/>
              </a:lnSpc>
              <a:spcBef>
                <a:spcPts val="1000"/>
              </a:spcBef>
              <a:spcAft>
                <a:spcPts val="0"/>
              </a:spcAft>
              <a:buSzPts val="3600"/>
              <a:buNone/>
            </a:pPr>
            <a:r>
              <a:rPr lang="en-US" sz="3600" b="1" dirty="0">
                <a:solidFill>
                  <a:schemeClr val="dk2"/>
                </a:solidFill>
              </a:rPr>
              <a:t>Monday, July 7</a:t>
            </a:r>
            <a:r>
              <a:rPr lang="en-US" sz="3600" b="1" baseline="30000" dirty="0">
                <a:solidFill>
                  <a:schemeClr val="dk2"/>
                </a:solidFill>
              </a:rPr>
              <a:t>th</a:t>
            </a:r>
            <a:r>
              <a:rPr lang="en-US" sz="3600" b="1" dirty="0">
                <a:solidFill>
                  <a:schemeClr val="dk2"/>
                </a:solidFill>
              </a:rPr>
              <a:t>, 2025</a:t>
            </a:r>
          </a:p>
          <a:p>
            <a:pPr marL="0" lvl="0" indent="0" algn="ctr" rtl="0">
              <a:lnSpc>
                <a:spcPct val="110000"/>
              </a:lnSpc>
              <a:spcBef>
                <a:spcPts val="1000"/>
              </a:spcBef>
              <a:spcAft>
                <a:spcPts val="0"/>
              </a:spcAft>
              <a:buSzPts val="3600"/>
              <a:buNone/>
            </a:pPr>
            <a:r>
              <a:rPr lang="en-US" sz="3600" b="1" dirty="0">
                <a:solidFill>
                  <a:schemeClr val="dk2"/>
                </a:solidFill>
              </a:rPr>
              <a:t>7pm ET</a:t>
            </a:r>
          </a:p>
          <a:p>
            <a:pPr marL="0" lvl="0" indent="0" algn="ctr" rtl="0">
              <a:lnSpc>
                <a:spcPct val="110000"/>
              </a:lnSpc>
              <a:spcBef>
                <a:spcPts val="1000"/>
              </a:spcBef>
              <a:spcAft>
                <a:spcPts val="0"/>
              </a:spcAft>
              <a:buSzPts val="3600"/>
              <a:buNone/>
            </a:pPr>
            <a:r>
              <a:rPr lang="en-US" sz="3100" b="1" dirty="0">
                <a:solidFill>
                  <a:srgbClr val="3F0909"/>
                </a:solidFill>
              </a:rPr>
              <a:t>Google Meet</a:t>
            </a:r>
            <a:endParaRPr sz="3100" b="1" dirty="0">
              <a:solidFill>
                <a:srgbClr val="3F0909"/>
              </a:solidFill>
            </a:endParaRPr>
          </a:p>
          <a:p>
            <a:pPr marL="0" lvl="0" indent="0" algn="ctr" rtl="0">
              <a:lnSpc>
                <a:spcPct val="110000"/>
              </a:lnSpc>
              <a:spcBef>
                <a:spcPts val="1000"/>
              </a:spcBef>
              <a:spcAft>
                <a:spcPts val="0"/>
              </a:spcAft>
              <a:buSzPts val="1600"/>
              <a:buNone/>
            </a:pPr>
            <a:endParaRPr sz="1600" dirty="0">
              <a:solidFill>
                <a:schemeClr val="dk2"/>
              </a:solidFill>
            </a:endParaRPr>
          </a:p>
          <a:p>
            <a:pPr marL="0" lvl="0" indent="0" algn="ctr" rtl="0">
              <a:lnSpc>
                <a:spcPct val="110000"/>
              </a:lnSpc>
              <a:spcBef>
                <a:spcPts val="1000"/>
              </a:spcBef>
              <a:spcAft>
                <a:spcPts val="0"/>
              </a:spcAft>
              <a:buSzPts val="2000"/>
              <a:buNone/>
            </a:pPr>
            <a:r>
              <a:rPr lang="en-US" dirty="0">
                <a:solidFill>
                  <a:schemeClr val="dk2"/>
                </a:solidFill>
              </a:rPr>
              <a:t>Section E5</a:t>
            </a:r>
            <a:endParaRPr dirty="0"/>
          </a:p>
          <a:p>
            <a:pPr marL="0" lvl="0" indent="0" algn="ctr" rtl="0">
              <a:lnSpc>
                <a:spcPct val="110000"/>
              </a:lnSpc>
              <a:spcBef>
                <a:spcPts val="1000"/>
              </a:spcBef>
              <a:spcAft>
                <a:spcPts val="0"/>
              </a:spcAft>
              <a:buSzPts val="2000"/>
              <a:buNone/>
            </a:pPr>
            <a:r>
              <a:rPr lang="en-US" dirty="0">
                <a:solidFill>
                  <a:schemeClr val="dk2"/>
                </a:solidFill>
              </a:rPr>
              <a:t>Order of the Arrow, Scouting America</a:t>
            </a:r>
            <a:endParaRPr dirty="0"/>
          </a:p>
        </p:txBody>
      </p:sp>
      <p:pic>
        <p:nvPicPr>
          <p:cNvPr id="4" name="Picture 3" descr="A logo with a tiger and a flower&#10;&#10;AI-generated content may be incorrect.">
            <a:extLst>
              <a:ext uri="{FF2B5EF4-FFF2-40B4-BE49-F238E27FC236}">
                <a16:creationId xmlns:a16="http://schemas.microsoft.com/office/drawing/2014/main" id="{4D42428F-19FF-72A9-C5D8-E12D577D213A}"/>
              </a:ext>
            </a:extLst>
          </p:cNvPr>
          <p:cNvPicPr>
            <a:picLocks noChangeAspect="1"/>
          </p:cNvPicPr>
          <p:nvPr/>
        </p:nvPicPr>
        <p:blipFill>
          <a:blip r:embed="rId3"/>
          <a:srcRect l="17117" t="2497" r="17007" b="1689"/>
          <a:stretch>
            <a:fillRect/>
          </a:stretch>
        </p:blipFill>
        <p:spPr>
          <a:xfrm>
            <a:off x="677800" y="103754"/>
            <a:ext cx="3815042" cy="3692821"/>
          </a:xfrm>
          <a:prstGeom prst="rect">
            <a:avLst/>
          </a:prstGeom>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cxnSp>
        <p:nvCxnSpPr>
          <p:cNvPr id="89" name="Google Shape;89;p14"/>
          <p:cNvCxnSpPr>
            <a:stCxn id="90" idx="0"/>
          </p:cNvCxnSpPr>
          <p:nvPr/>
        </p:nvCxnSpPr>
        <p:spPr>
          <a:xfrm rot="10800000" flipH="1">
            <a:off x="3988567" y="2673267"/>
            <a:ext cx="800" cy="675200"/>
          </a:xfrm>
          <a:prstGeom prst="straightConnector1">
            <a:avLst/>
          </a:prstGeom>
          <a:noFill/>
          <a:ln w="9525" cap="flat" cmpd="sng">
            <a:solidFill>
              <a:srgbClr val="202020"/>
            </a:solidFill>
            <a:prstDash val="solid"/>
            <a:round/>
            <a:headEnd type="none" w="sm" len="sm"/>
            <a:tailEnd type="none" w="sm" len="sm"/>
          </a:ln>
        </p:spPr>
      </p:cxnSp>
      <p:cxnSp>
        <p:nvCxnSpPr>
          <p:cNvPr id="91" name="Google Shape;91;p14"/>
          <p:cNvCxnSpPr/>
          <p:nvPr/>
        </p:nvCxnSpPr>
        <p:spPr>
          <a:xfrm rot="10800000">
            <a:off x="7401333" y="2574584"/>
            <a:ext cx="2140400" cy="1167200"/>
          </a:xfrm>
          <a:prstGeom prst="bentConnector3">
            <a:avLst>
              <a:gd name="adj1" fmla="val 50000"/>
            </a:avLst>
          </a:prstGeom>
          <a:noFill/>
          <a:ln w="9525" cap="flat" cmpd="sng">
            <a:solidFill>
              <a:srgbClr val="202020"/>
            </a:solidFill>
            <a:prstDash val="solid"/>
            <a:round/>
            <a:headEnd type="none" w="sm" len="sm"/>
            <a:tailEnd type="none" w="sm" len="sm"/>
          </a:ln>
        </p:spPr>
      </p:cxnSp>
      <p:sp>
        <p:nvSpPr>
          <p:cNvPr id="92" name="Google Shape;92;p14"/>
          <p:cNvSpPr/>
          <p:nvPr/>
        </p:nvSpPr>
        <p:spPr>
          <a:xfrm>
            <a:off x="2739133" y="1246400"/>
            <a:ext cx="7744000" cy="1508800"/>
          </a:xfrm>
          <a:prstGeom prst="rect">
            <a:avLst/>
          </a:prstGeom>
          <a:solidFill>
            <a:schemeClr val="lt2"/>
          </a:solidFill>
          <a:ln w="12700" cap="flat" cmpd="sng">
            <a:solidFill>
              <a:schemeClr val="dk1"/>
            </a:solidFill>
            <a:prstDash val="solid"/>
            <a:round/>
            <a:headEnd type="none" w="sm" len="sm"/>
            <a:tailEnd type="none" w="sm" len="sm"/>
          </a:ln>
        </p:spPr>
        <p:txBody>
          <a:bodyPr spcFirstLastPara="1" wrap="square" lIns="122267" tIns="122267" rIns="122267" bIns="122267" anchor="t" anchorCtr="0">
            <a:noAutofit/>
          </a:bodyPr>
          <a:lstStyle/>
          <a:p>
            <a:pPr algn="ctr"/>
            <a:endParaRPr sz="1333" b="1" i="1"/>
          </a:p>
        </p:txBody>
      </p:sp>
      <p:sp>
        <p:nvSpPr>
          <p:cNvPr id="93" name="Google Shape;93;p14"/>
          <p:cNvSpPr/>
          <p:nvPr/>
        </p:nvSpPr>
        <p:spPr>
          <a:xfrm>
            <a:off x="-167" y="-1"/>
            <a:ext cx="12192000" cy="872000"/>
          </a:xfrm>
          <a:prstGeom prst="rect">
            <a:avLst/>
          </a:prstGeom>
          <a:solidFill>
            <a:srgbClr val="C00000"/>
          </a:solidFill>
          <a:ln>
            <a:noFill/>
          </a:ln>
        </p:spPr>
        <p:txBody>
          <a:bodyPr spcFirstLastPara="1" wrap="square" lIns="122267" tIns="122267" rIns="122267" bIns="122267" anchor="ctr" anchorCtr="0">
            <a:noAutofit/>
          </a:bodyPr>
          <a:lstStyle/>
          <a:p>
            <a:endParaRPr sz="1867"/>
          </a:p>
        </p:txBody>
      </p:sp>
      <p:sp>
        <p:nvSpPr>
          <p:cNvPr id="94" name="Google Shape;94;p14"/>
          <p:cNvSpPr txBox="1"/>
          <p:nvPr/>
        </p:nvSpPr>
        <p:spPr>
          <a:xfrm>
            <a:off x="0" y="0"/>
            <a:ext cx="12192000" cy="858800"/>
          </a:xfrm>
          <a:prstGeom prst="rect">
            <a:avLst/>
          </a:prstGeom>
          <a:solidFill>
            <a:srgbClr val="E31837"/>
          </a:solidFill>
          <a:ln>
            <a:noFill/>
          </a:ln>
        </p:spPr>
        <p:txBody>
          <a:bodyPr spcFirstLastPara="1" wrap="square" lIns="122267" tIns="122267" rIns="122267" bIns="122267" anchor="ctr" anchorCtr="0">
            <a:noAutofit/>
          </a:bodyPr>
          <a:lstStyle/>
          <a:p>
            <a:pPr algn="ctr">
              <a:buClr>
                <a:srgbClr val="FFFFFF"/>
              </a:buClr>
            </a:pPr>
            <a:r>
              <a:rPr lang="en-US" sz="2400" b="1">
                <a:solidFill>
                  <a:srgbClr val="FFFFFF"/>
                </a:solidFill>
                <a:latin typeface="Ubuntu"/>
                <a:ea typeface="Ubuntu"/>
                <a:cs typeface="Ubuntu"/>
                <a:sym typeface="Ubuntu"/>
              </a:rPr>
              <a:t>EASTERN REGION SECTION 5</a:t>
            </a:r>
            <a:endParaRPr sz="1867">
              <a:latin typeface="Ubuntu"/>
              <a:ea typeface="Ubuntu"/>
              <a:cs typeface="Ubuntu"/>
              <a:sym typeface="Ubuntu"/>
            </a:endParaRPr>
          </a:p>
          <a:p>
            <a:pPr algn="ctr">
              <a:buClr>
                <a:schemeClr val="lt1"/>
              </a:buClr>
            </a:pPr>
            <a:r>
              <a:rPr lang="en-US" sz="2133">
                <a:solidFill>
                  <a:schemeClr val="lt1"/>
                </a:solidFill>
                <a:latin typeface="Ubuntu"/>
                <a:ea typeface="Ubuntu"/>
                <a:cs typeface="Ubuntu"/>
                <a:sym typeface="Ubuntu"/>
              </a:rPr>
              <a:t>Communications Committee Organizational Chart</a:t>
            </a:r>
            <a:endParaRPr sz="2133">
              <a:solidFill>
                <a:schemeClr val="lt1"/>
              </a:solidFill>
              <a:latin typeface="Ubuntu"/>
              <a:ea typeface="Ubuntu"/>
              <a:cs typeface="Ubuntu"/>
              <a:sym typeface="Ubuntu"/>
            </a:endParaRPr>
          </a:p>
        </p:txBody>
      </p:sp>
      <p:sp>
        <p:nvSpPr>
          <p:cNvPr id="95" name="Google Shape;95;p14"/>
          <p:cNvSpPr/>
          <p:nvPr/>
        </p:nvSpPr>
        <p:spPr>
          <a:xfrm>
            <a:off x="465667" y="99467"/>
            <a:ext cx="1631200" cy="1552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122267" tIns="122267" rIns="122267" bIns="122267" anchor="t" anchorCtr="0">
            <a:noAutofit/>
          </a:bodyPr>
          <a:lstStyle/>
          <a:p>
            <a:pPr marL="304792"/>
            <a:endParaRPr sz="933">
              <a:latin typeface="Ubuntu"/>
              <a:ea typeface="Ubuntu"/>
              <a:cs typeface="Ubuntu"/>
              <a:sym typeface="Ubuntu"/>
            </a:endParaRPr>
          </a:p>
        </p:txBody>
      </p:sp>
      <p:sp>
        <p:nvSpPr>
          <p:cNvPr id="96" name="Google Shape;96;p14"/>
          <p:cNvSpPr/>
          <p:nvPr/>
        </p:nvSpPr>
        <p:spPr>
          <a:xfrm>
            <a:off x="6182500" y="1641133"/>
            <a:ext cx="1801600" cy="428000"/>
          </a:xfrm>
          <a:prstGeom prst="roundRect">
            <a:avLst>
              <a:gd name="adj" fmla="val 16667"/>
            </a:avLst>
          </a:prstGeom>
          <a:solidFill>
            <a:srgbClr val="FFFFFF"/>
          </a:solidFill>
          <a:ln w="9525" cap="flat" cmpd="sng">
            <a:solidFill>
              <a:srgbClr val="0000FF"/>
            </a:solidFill>
            <a:prstDash val="solid"/>
            <a:round/>
            <a:headEnd type="none" w="sm" len="sm"/>
            <a:tailEnd type="none" w="sm" len="sm"/>
          </a:ln>
        </p:spPr>
        <p:txBody>
          <a:bodyPr spcFirstLastPara="1" wrap="square" lIns="122267" tIns="122267" rIns="122267" bIns="122267" anchor="ctr" anchorCtr="0">
            <a:noAutofit/>
          </a:bodyPr>
          <a:lstStyle/>
          <a:p>
            <a:pPr algn="ctr"/>
            <a:r>
              <a:rPr lang="en-US" sz="1067" b="1">
                <a:latin typeface="Ubuntu"/>
                <a:ea typeface="Ubuntu"/>
                <a:cs typeface="Ubuntu"/>
                <a:sym typeface="Ubuntu"/>
              </a:rPr>
              <a:t>Tim Faughnan</a:t>
            </a:r>
            <a:endParaRPr sz="1067" b="1">
              <a:latin typeface="Ubuntu"/>
              <a:ea typeface="Ubuntu"/>
              <a:cs typeface="Ubuntu"/>
              <a:sym typeface="Ubuntu"/>
            </a:endParaRPr>
          </a:p>
          <a:p>
            <a:pPr algn="ctr"/>
            <a:r>
              <a:rPr lang="en-US" sz="1067">
                <a:latin typeface="Ubuntu"/>
                <a:ea typeface="Ubuntu"/>
                <a:cs typeface="Ubuntu"/>
                <a:sym typeface="Ubuntu"/>
              </a:rPr>
              <a:t>Section Assoc. Adviser</a:t>
            </a:r>
            <a:endParaRPr sz="1067" baseline="30000">
              <a:latin typeface="Ubuntu"/>
              <a:ea typeface="Ubuntu"/>
              <a:cs typeface="Ubuntu"/>
              <a:sym typeface="Ubuntu"/>
            </a:endParaRPr>
          </a:p>
        </p:txBody>
      </p:sp>
      <p:sp>
        <p:nvSpPr>
          <p:cNvPr id="97" name="Google Shape;97;p14"/>
          <p:cNvSpPr/>
          <p:nvPr/>
        </p:nvSpPr>
        <p:spPr>
          <a:xfrm>
            <a:off x="4210759" y="1641125"/>
            <a:ext cx="1801600" cy="428000"/>
          </a:xfrm>
          <a:prstGeom prst="roundRect">
            <a:avLst>
              <a:gd name="adj" fmla="val 16667"/>
            </a:avLst>
          </a:prstGeom>
          <a:solidFill>
            <a:srgbClr val="FFFFFF"/>
          </a:solidFill>
          <a:ln w="9525" cap="flat" cmpd="sng">
            <a:solidFill>
              <a:srgbClr val="0432FF"/>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Brady Kondek</a:t>
            </a:r>
            <a:endParaRPr sz="1067" b="1">
              <a:latin typeface="Ubuntu"/>
              <a:ea typeface="Ubuntu"/>
              <a:cs typeface="Ubuntu"/>
              <a:sym typeface="Ubuntu"/>
            </a:endParaRPr>
          </a:p>
          <a:p>
            <a:pPr algn="ctr"/>
            <a:r>
              <a:rPr lang="en-US" sz="1067">
                <a:latin typeface="Ubuntu"/>
                <a:ea typeface="Ubuntu"/>
                <a:cs typeface="Ubuntu"/>
                <a:sym typeface="Ubuntu"/>
              </a:rPr>
              <a:t>Section Secretary</a:t>
            </a:r>
            <a:endParaRPr sz="1067" baseline="30000">
              <a:latin typeface="Ubuntu"/>
              <a:ea typeface="Ubuntu"/>
              <a:cs typeface="Ubuntu"/>
              <a:sym typeface="Ubuntu"/>
            </a:endParaRPr>
          </a:p>
        </p:txBody>
      </p:sp>
      <p:sp>
        <p:nvSpPr>
          <p:cNvPr id="98" name="Google Shape;98;p14"/>
          <p:cNvSpPr txBox="1"/>
          <p:nvPr/>
        </p:nvSpPr>
        <p:spPr>
          <a:xfrm>
            <a:off x="3530700" y="1292473"/>
            <a:ext cx="5212800" cy="318400"/>
          </a:xfrm>
          <a:prstGeom prst="rect">
            <a:avLst/>
          </a:prstGeom>
          <a:noFill/>
          <a:ln>
            <a:noFill/>
          </a:ln>
        </p:spPr>
        <p:txBody>
          <a:bodyPr spcFirstLastPara="1" wrap="square" lIns="122267" tIns="122267" rIns="122267" bIns="122267" anchor="ctr" anchorCtr="0">
            <a:noAutofit/>
          </a:bodyPr>
          <a:lstStyle/>
          <a:p>
            <a:pPr algn="ctr"/>
            <a:r>
              <a:rPr lang="en-US" sz="1200" b="1">
                <a:latin typeface="Ubuntu"/>
                <a:ea typeface="Ubuntu"/>
                <a:cs typeface="Ubuntu"/>
                <a:sym typeface="Ubuntu"/>
              </a:rPr>
              <a:t>Communications Leadership</a:t>
            </a:r>
            <a:endParaRPr sz="1200" b="1">
              <a:latin typeface="Ubuntu"/>
              <a:ea typeface="Ubuntu"/>
              <a:cs typeface="Ubuntu"/>
              <a:sym typeface="Ubuntu"/>
            </a:endParaRPr>
          </a:p>
        </p:txBody>
      </p:sp>
      <p:sp>
        <p:nvSpPr>
          <p:cNvPr id="99" name="Google Shape;99;p14"/>
          <p:cNvSpPr/>
          <p:nvPr/>
        </p:nvSpPr>
        <p:spPr>
          <a:xfrm>
            <a:off x="1964767" y="3348067"/>
            <a:ext cx="4047600" cy="2708400"/>
          </a:xfrm>
          <a:prstGeom prst="rect">
            <a:avLst/>
          </a:prstGeom>
          <a:solidFill>
            <a:schemeClr val="lt2"/>
          </a:solidFill>
          <a:ln w="12700" cap="flat" cmpd="sng">
            <a:solidFill>
              <a:schemeClr val="dk1"/>
            </a:solidFill>
            <a:prstDash val="solid"/>
            <a:round/>
            <a:headEnd type="none" w="sm" len="sm"/>
            <a:tailEnd type="none" w="sm" len="sm"/>
          </a:ln>
        </p:spPr>
        <p:txBody>
          <a:bodyPr spcFirstLastPara="1" wrap="square" lIns="122267" tIns="122267" rIns="122267" bIns="122267" anchor="t" anchorCtr="0">
            <a:noAutofit/>
          </a:bodyPr>
          <a:lstStyle/>
          <a:p>
            <a:pPr algn="ctr"/>
            <a:endParaRPr sz="1333" b="1" i="1"/>
          </a:p>
        </p:txBody>
      </p:sp>
      <p:sp>
        <p:nvSpPr>
          <p:cNvPr id="100" name="Google Shape;100;p14"/>
          <p:cNvSpPr/>
          <p:nvPr/>
        </p:nvSpPr>
        <p:spPr>
          <a:xfrm>
            <a:off x="6459933" y="3348267"/>
            <a:ext cx="4023200" cy="2708400"/>
          </a:xfrm>
          <a:prstGeom prst="rect">
            <a:avLst/>
          </a:prstGeom>
          <a:solidFill>
            <a:schemeClr val="lt2"/>
          </a:solidFill>
          <a:ln w="12700" cap="flat" cmpd="sng">
            <a:solidFill>
              <a:schemeClr val="dk1"/>
            </a:solidFill>
            <a:prstDash val="solid"/>
            <a:round/>
            <a:headEnd type="none" w="sm" len="sm"/>
            <a:tailEnd type="none" w="sm" len="sm"/>
          </a:ln>
        </p:spPr>
        <p:txBody>
          <a:bodyPr spcFirstLastPara="1" wrap="square" lIns="122267" tIns="122267" rIns="122267" bIns="122267" anchor="t" anchorCtr="0">
            <a:noAutofit/>
          </a:bodyPr>
          <a:lstStyle/>
          <a:p>
            <a:pPr algn="ctr"/>
            <a:endParaRPr sz="1333" b="1" i="1"/>
          </a:p>
        </p:txBody>
      </p:sp>
      <p:sp>
        <p:nvSpPr>
          <p:cNvPr id="101" name="Google Shape;101;p14"/>
          <p:cNvSpPr txBox="1"/>
          <p:nvPr/>
        </p:nvSpPr>
        <p:spPr>
          <a:xfrm>
            <a:off x="6459928" y="3348253"/>
            <a:ext cx="4023200" cy="455600"/>
          </a:xfrm>
          <a:prstGeom prst="rect">
            <a:avLst/>
          </a:prstGeom>
          <a:noFill/>
          <a:ln>
            <a:noFill/>
          </a:ln>
        </p:spPr>
        <p:txBody>
          <a:bodyPr spcFirstLastPara="1" wrap="square" lIns="122267" tIns="122267" rIns="122267" bIns="122267" anchor="ctr" anchorCtr="0">
            <a:noAutofit/>
          </a:bodyPr>
          <a:lstStyle/>
          <a:p>
            <a:pPr algn="ctr"/>
            <a:r>
              <a:rPr lang="en-US" sz="1200" b="1">
                <a:latin typeface="Ubuntu"/>
                <a:ea typeface="Ubuntu"/>
                <a:cs typeface="Ubuntu"/>
                <a:sym typeface="Ubuntu"/>
              </a:rPr>
              <a:t>Social Media Team</a:t>
            </a:r>
            <a:endParaRPr sz="1200" b="1">
              <a:latin typeface="Ubuntu"/>
              <a:ea typeface="Ubuntu"/>
              <a:cs typeface="Ubuntu"/>
              <a:sym typeface="Ubuntu"/>
            </a:endParaRPr>
          </a:p>
        </p:txBody>
      </p:sp>
      <p:sp>
        <p:nvSpPr>
          <p:cNvPr id="102" name="Google Shape;102;p14"/>
          <p:cNvSpPr/>
          <p:nvPr/>
        </p:nvSpPr>
        <p:spPr>
          <a:xfrm>
            <a:off x="5136992" y="2193743"/>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Kaylee DeLory</a:t>
            </a:r>
            <a:endParaRPr sz="1067" b="1">
              <a:latin typeface="Ubuntu"/>
              <a:ea typeface="Ubuntu"/>
              <a:cs typeface="Ubuntu"/>
              <a:sym typeface="Ubuntu"/>
            </a:endParaRPr>
          </a:p>
          <a:p>
            <a:pPr algn="ctr"/>
            <a:r>
              <a:rPr lang="en-US" sz="1067">
                <a:latin typeface="Ubuntu"/>
                <a:ea typeface="Ubuntu"/>
                <a:cs typeface="Ubuntu"/>
                <a:sym typeface="Ubuntu"/>
              </a:rPr>
              <a:t>Communications Chair</a:t>
            </a:r>
            <a:endParaRPr sz="1067" baseline="30000">
              <a:latin typeface="Ubuntu"/>
              <a:ea typeface="Ubuntu"/>
              <a:cs typeface="Ubuntu"/>
              <a:sym typeface="Ubuntu"/>
            </a:endParaRPr>
          </a:p>
        </p:txBody>
      </p:sp>
      <p:sp>
        <p:nvSpPr>
          <p:cNvPr id="103" name="Google Shape;103;p14"/>
          <p:cNvSpPr/>
          <p:nvPr/>
        </p:nvSpPr>
        <p:spPr>
          <a:xfrm>
            <a:off x="2097159" y="4337921"/>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r>
              <a:rPr lang="en-US" sz="1067">
                <a:latin typeface="Ubuntu"/>
                <a:ea typeface="Ubuntu"/>
                <a:cs typeface="Ubuntu"/>
                <a:sym typeface="Ubuntu"/>
              </a:rPr>
              <a:t>Web Team Member</a:t>
            </a:r>
            <a:endParaRPr sz="1067" baseline="30000">
              <a:latin typeface="Ubuntu"/>
              <a:ea typeface="Ubuntu"/>
              <a:cs typeface="Ubuntu"/>
              <a:sym typeface="Ubuntu"/>
            </a:endParaRPr>
          </a:p>
        </p:txBody>
      </p:sp>
      <p:sp>
        <p:nvSpPr>
          <p:cNvPr id="104" name="Google Shape;104;p14"/>
          <p:cNvSpPr/>
          <p:nvPr/>
        </p:nvSpPr>
        <p:spPr>
          <a:xfrm>
            <a:off x="4078359" y="4337921"/>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1067">
                <a:solidFill>
                  <a:schemeClr val="dk1"/>
                </a:solidFill>
                <a:latin typeface="Ubuntu"/>
                <a:ea typeface="Ubuntu"/>
                <a:cs typeface="Ubuntu"/>
                <a:sym typeface="Ubuntu"/>
              </a:rPr>
              <a:t>Web Team Member</a:t>
            </a:r>
            <a:endParaRPr sz="1067">
              <a:latin typeface="Ubuntu"/>
              <a:ea typeface="Ubuntu"/>
              <a:cs typeface="Ubuntu"/>
              <a:sym typeface="Ubuntu"/>
            </a:endParaRPr>
          </a:p>
        </p:txBody>
      </p:sp>
      <p:sp>
        <p:nvSpPr>
          <p:cNvPr id="105" name="Google Shape;105;p14"/>
          <p:cNvSpPr/>
          <p:nvPr/>
        </p:nvSpPr>
        <p:spPr>
          <a:xfrm>
            <a:off x="2097159" y="4894455"/>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1067">
                <a:solidFill>
                  <a:schemeClr val="dk1"/>
                </a:solidFill>
                <a:latin typeface="Ubuntu"/>
                <a:ea typeface="Ubuntu"/>
                <a:cs typeface="Ubuntu"/>
                <a:sym typeface="Ubuntu"/>
              </a:rPr>
              <a:t>Web Team Member</a:t>
            </a:r>
            <a:endParaRPr sz="1067">
              <a:latin typeface="Ubuntu"/>
              <a:ea typeface="Ubuntu"/>
              <a:cs typeface="Ubuntu"/>
              <a:sym typeface="Ubuntu"/>
            </a:endParaRPr>
          </a:p>
        </p:txBody>
      </p:sp>
      <p:sp>
        <p:nvSpPr>
          <p:cNvPr id="106" name="Google Shape;106;p14"/>
          <p:cNvSpPr/>
          <p:nvPr/>
        </p:nvSpPr>
        <p:spPr>
          <a:xfrm>
            <a:off x="4078359" y="4894455"/>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1067">
                <a:solidFill>
                  <a:schemeClr val="dk1"/>
                </a:solidFill>
                <a:latin typeface="Ubuntu"/>
                <a:ea typeface="Ubuntu"/>
                <a:cs typeface="Ubuntu"/>
                <a:sym typeface="Ubuntu"/>
              </a:rPr>
              <a:t>Web Team Member</a:t>
            </a:r>
            <a:endParaRPr sz="1067">
              <a:latin typeface="Ubuntu"/>
              <a:ea typeface="Ubuntu"/>
              <a:cs typeface="Ubuntu"/>
              <a:sym typeface="Ubuntu"/>
            </a:endParaRPr>
          </a:p>
        </p:txBody>
      </p:sp>
      <p:sp>
        <p:nvSpPr>
          <p:cNvPr id="107" name="Google Shape;107;p14"/>
          <p:cNvSpPr/>
          <p:nvPr/>
        </p:nvSpPr>
        <p:spPr>
          <a:xfrm>
            <a:off x="2097159" y="5450988"/>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1067">
                <a:solidFill>
                  <a:schemeClr val="dk1"/>
                </a:solidFill>
                <a:latin typeface="Ubuntu"/>
                <a:ea typeface="Ubuntu"/>
                <a:cs typeface="Ubuntu"/>
                <a:sym typeface="Ubuntu"/>
              </a:rPr>
              <a:t>Web Team Member</a:t>
            </a:r>
            <a:endParaRPr sz="1067">
              <a:latin typeface="Ubuntu"/>
              <a:ea typeface="Ubuntu"/>
              <a:cs typeface="Ubuntu"/>
              <a:sym typeface="Ubuntu"/>
            </a:endParaRPr>
          </a:p>
        </p:txBody>
      </p:sp>
      <p:sp>
        <p:nvSpPr>
          <p:cNvPr id="108" name="Google Shape;108;p14"/>
          <p:cNvSpPr/>
          <p:nvPr/>
        </p:nvSpPr>
        <p:spPr>
          <a:xfrm>
            <a:off x="4078359" y="5450988"/>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1067">
                <a:solidFill>
                  <a:schemeClr val="dk1"/>
                </a:solidFill>
                <a:latin typeface="Ubuntu"/>
                <a:ea typeface="Ubuntu"/>
                <a:cs typeface="Ubuntu"/>
                <a:sym typeface="Ubuntu"/>
              </a:rPr>
              <a:t>Web Team Member</a:t>
            </a:r>
            <a:endParaRPr sz="1067">
              <a:latin typeface="Ubuntu"/>
              <a:ea typeface="Ubuntu"/>
              <a:cs typeface="Ubuntu"/>
              <a:sym typeface="Ubuntu"/>
            </a:endParaRPr>
          </a:p>
        </p:txBody>
      </p:sp>
      <p:sp>
        <p:nvSpPr>
          <p:cNvPr id="109" name="Google Shape;109;p14"/>
          <p:cNvSpPr/>
          <p:nvPr/>
        </p:nvSpPr>
        <p:spPr>
          <a:xfrm>
            <a:off x="6580141" y="4344488"/>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r>
              <a:rPr lang="en-US" sz="933">
                <a:latin typeface="Ubuntu"/>
                <a:ea typeface="Ubuntu"/>
                <a:cs typeface="Ubuntu"/>
                <a:sym typeface="Ubuntu"/>
              </a:rPr>
              <a:t>Social Media Team Member</a:t>
            </a:r>
            <a:endParaRPr sz="933" baseline="30000">
              <a:latin typeface="Ubuntu"/>
              <a:ea typeface="Ubuntu"/>
              <a:cs typeface="Ubuntu"/>
              <a:sym typeface="Ubuntu"/>
            </a:endParaRPr>
          </a:p>
        </p:txBody>
      </p:sp>
      <p:sp>
        <p:nvSpPr>
          <p:cNvPr id="110" name="Google Shape;110;p14"/>
          <p:cNvSpPr/>
          <p:nvPr/>
        </p:nvSpPr>
        <p:spPr>
          <a:xfrm>
            <a:off x="8561341" y="4344488"/>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933">
                <a:solidFill>
                  <a:schemeClr val="dk1"/>
                </a:solidFill>
                <a:latin typeface="Ubuntu"/>
                <a:ea typeface="Ubuntu"/>
                <a:cs typeface="Ubuntu"/>
                <a:sym typeface="Ubuntu"/>
              </a:rPr>
              <a:t>Social Media Team Member</a:t>
            </a:r>
            <a:endParaRPr sz="1067" baseline="30000">
              <a:latin typeface="Ubuntu"/>
              <a:ea typeface="Ubuntu"/>
              <a:cs typeface="Ubuntu"/>
              <a:sym typeface="Ubuntu"/>
            </a:endParaRPr>
          </a:p>
        </p:txBody>
      </p:sp>
      <p:sp>
        <p:nvSpPr>
          <p:cNvPr id="111" name="Google Shape;111;p14"/>
          <p:cNvSpPr/>
          <p:nvPr/>
        </p:nvSpPr>
        <p:spPr>
          <a:xfrm>
            <a:off x="6580141" y="4901021"/>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933">
                <a:solidFill>
                  <a:schemeClr val="dk1"/>
                </a:solidFill>
                <a:latin typeface="Ubuntu"/>
                <a:ea typeface="Ubuntu"/>
                <a:cs typeface="Ubuntu"/>
                <a:sym typeface="Ubuntu"/>
              </a:rPr>
              <a:t>Social Media Team Member</a:t>
            </a:r>
            <a:endParaRPr sz="1067" baseline="30000">
              <a:latin typeface="Ubuntu"/>
              <a:ea typeface="Ubuntu"/>
              <a:cs typeface="Ubuntu"/>
              <a:sym typeface="Ubuntu"/>
            </a:endParaRPr>
          </a:p>
        </p:txBody>
      </p:sp>
      <p:sp>
        <p:nvSpPr>
          <p:cNvPr id="112" name="Google Shape;112;p14"/>
          <p:cNvSpPr/>
          <p:nvPr/>
        </p:nvSpPr>
        <p:spPr>
          <a:xfrm>
            <a:off x="8561341" y="4901021"/>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933">
                <a:solidFill>
                  <a:schemeClr val="dk1"/>
                </a:solidFill>
                <a:latin typeface="Ubuntu"/>
                <a:ea typeface="Ubuntu"/>
                <a:cs typeface="Ubuntu"/>
                <a:sym typeface="Ubuntu"/>
              </a:rPr>
              <a:t>Social Media Team Member</a:t>
            </a:r>
            <a:endParaRPr sz="1067" baseline="30000">
              <a:latin typeface="Ubuntu"/>
              <a:ea typeface="Ubuntu"/>
              <a:cs typeface="Ubuntu"/>
              <a:sym typeface="Ubuntu"/>
            </a:endParaRPr>
          </a:p>
        </p:txBody>
      </p:sp>
      <p:sp>
        <p:nvSpPr>
          <p:cNvPr id="113" name="Google Shape;113;p14"/>
          <p:cNvSpPr/>
          <p:nvPr/>
        </p:nvSpPr>
        <p:spPr>
          <a:xfrm>
            <a:off x="6580141" y="5457555"/>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933">
                <a:solidFill>
                  <a:schemeClr val="dk1"/>
                </a:solidFill>
                <a:latin typeface="Ubuntu"/>
                <a:ea typeface="Ubuntu"/>
                <a:cs typeface="Ubuntu"/>
                <a:sym typeface="Ubuntu"/>
              </a:rPr>
              <a:t>Social Media Team Member</a:t>
            </a:r>
            <a:endParaRPr sz="1067" baseline="30000">
              <a:latin typeface="Ubuntu"/>
              <a:ea typeface="Ubuntu"/>
              <a:cs typeface="Ubuntu"/>
              <a:sym typeface="Ubuntu"/>
            </a:endParaRPr>
          </a:p>
        </p:txBody>
      </p:sp>
      <p:sp>
        <p:nvSpPr>
          <p:cNvPr id="114" name="Google Shape;114;p14"/>
          <p:cNvSpPr/>
          <p:nvPr/>
        </p:nvSpPr>
        <p:spPr>
          <a:xfrm>
            <a:off x="8561341" y="5457555"/>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a:solidFill>
                  <a:schemeClr val="dk1"/>
                </a:solidFill>
                <a:latin typeface="Ubuntu"/>
                <a:ea typeface="Ubuntu"/>
                <a:cs typeface="Ubuntu"/>
                <a:sym typeface="Ubuntu"/>
              </a:rPr>
              <a:t>X</a:t>
            </a:r>
            <a:endParaRPr sz="1067" b="1">
              <a:latin typeface="Ubuntu"/>
              <a:ea typeface="Ubuntu"/>
              <a:cs typeface="Ubuntu"/>
              <a:sym typeface="Ubuntu"/>
            </a:endParaRPr>
          </a:p>
          <a:p>
            <a:pPr algn="ctr">
              <a:buClr>
                <a:schemeClr val="dk1"/>
              </a:buClr>
            </a:pPr>
            <a:r>
              <a:rPr lang="en-US" sz="933">
                <a:solidFill>
                  <a:schemeClr val="dk1"/>
                </a:solidFill>
                <a:latin typeface="Ubuntu"/>
                <a:ea typeface="Ubuntu"/>
                <a:cs typeface="Ubuntu"/>
                <a:sym typeface="Ubuntu"/>
              </a:rPr>
              <a:t>Social Media Team Member</a:t>
            </a:r>
            <a:endParaRPr sz="1067" baseline="30000">
              <a:latin typeface="Ubuntu"/>
              <a:ea typeface="Ubuntu"/>
              <a:cs typeface="Ubuntu"/>
              <a:sym typeface="Ubuntu"/>
            </a:endParaRPr>
          </a:p>
        </p:txBody>
      </p:sp>
      <p:sp>
        <p:nvSpPr>
          <p:cNvPr id="115" name="Google Shape;115;p14"/>
          <p:cNvSpPr/>
          <p:nvPr/>
        </p:nvSpPr>
        <p:spPr>
          <a:xfrm>
            <a:off x="3087759" y="3774725"/>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dirty="0">
                <a:solidFill>
                  <a:schemeClr val="dk1"/>
                </a:solidFill>
                <a:latin typeface="Ubuntu"/>
                <a:ea typeface="Ubuntu"/>
                <a:cs typeface="Ubuntu"/>
                <a:sym typeface="Ubuntu"/>
              </a:rPr>
              <a:t>To Be Filled</a:t>
            </a:r>
            <a:endParaRPr sz="1067" b="1" dirty="0">
              <a:latin typeface="Ubuntu"/>
              <a:ea typeface="Ubuntu"/>
              <a:cs typeface="Ubuntu"/>
              <a:sym typeface="Ubuntu"/>
            </a:endParaRPr>
          </a:p>
          <a:p>
            <a:pPr algn="ctr"/>
            <a:r>
              <a:rPr lang="en-US" sz="1067" dirty="0">
                <a:latin typeface="Ubuntu"/>
                <a:ea typeface="Ubuntu"/>
                <a:cs typeface="Ubuntu"/>
                <a:sym typeface="Ubuntu"/>
              </a:rPr>
              <a:t>Web Lead</a:t>
            </a:r>
            <a:endParaRPr sz="1067" baseline="30000" dirty="0">
              <a:latin typeface="Ubuntu"/>
              <a:ea typeface="Ubuntu"/>
              <a:cs typeface="Ubuntu"/>
              <a:sym typeface="Ubuntu"/>
            </a:endParaRPr>
          </a:p>
        </p:txBody>
      </p:sp>
      <p:sp>
        <p:nvSpPr>
          <p:cNvPr id="116" name="Google Shape;116;p14"/>
          <p:cNvSpPr/>
          <p:nvPr/>
        </p:nvSpPr>
        <p:spPr>
          <a:xfrm>
            <a:off x="7570659" y="3774776"/>
            <a:ext cx="1801600" cy="428000"/>
          </a:xfrm>
          <a:prstGeom prst="roundRect">
            <a:avLst>
              <a:gd name="adj" fmla="val 16667"/>
            </a:avLst>
          </a:prstGeom>
          <a:solidFill>
            <a:srgbClr val="FFFFFF"/>
          </a:solidFill>
          <a:ln w="9525" cap="flat" cmpd="sng">
            <a:solidFill>
              <a:srgbClr val="E31837"/>
            </a:solidFill>
            <a:prstDash val="solid"/>
            <a:round/>
            <a:headEnd type="none" w="sm" len="sm"/>
            <a:tailEnd type="none" w="sm" len="sm"/>
          </a:ln>
        </p:spPr>
        <p:txBody>
          <a:bodyPr spcFirstLastPara="1" wrap="square" lIns="122267" tIns="122267" rIns="122267" bIns="122267" anchor="ctr" anchorCtr="0">
            <a:noAutofit/>
          </a:bodyPr>
          <a:lstStyle/>
          <a:p>
            <a:pPr algn="ctr">
              <a:buClr>
                <a:schemeClr val="dk1"/>
              </a:buClr>
            </a:pPr>
            <a:r>
              <a:rPr lang="en-US" sz="1067" b="1" dirty="0">
                <a:solidFill>
                  <a:schemeClr val="dk1"/>
                </a:solidFill>
                <a:latin typeface="Ubuntu"/>
                <a:ea typeface="Ubuntu"/>
                <a:cs typeface="Ubuntu"/>
                <a:sym typeface="Ubuntu"/>
              </a:rPr>
              <a:t>To Be Filled</a:t>
            </a:r>
            <a:endParaRPr sz="1067" b="1" dirty="0">
              <a:latin typeface="Ubuntu"/>
              <a:ea typeface="Ubuntu"/>
              <a:cs typeface="Ubuntu"/>
              <a:sym typeface="Ubuntu"/>
            </a:endParaRPr>
          </a:p>
          <a:p>
            <a:pPr algn="ctr"/>
            <a:r>
              <a:rPr lang="en-US" sz="1067" dirty="0">
                <a:latin typeface="Ubuntu"/>
                <a:ea typeface="Ubuntu"/>
                <a:cs typeface="Ubuntu"/>
                <a:sym typeface="Ubuntu"/>
              </a:rPr>
              <a:t>Social Media Lead</a:t>
            </a:r>
            <a:endParaRPr sz="1067" baseline="30000" dirty="0">
              <a:latin typeface="Ubuntu"/>
              <a:ea typeface="Ubuntu"/>
              <a:cs typeface="Ubuntu"/>
              <a:sym typeface="Ubuntu"/>
            </a:endParaRPr>
          </a:p>
        </p:txBody>
      </p:sp>
      <p:pic>
        <p:nvPicPr>
          <p:cNvPr id="117" name="Google Shape;117;p14" title="ORDER-OF-THE-ARROW-5-removebg-preview.png"/>
          <p:cNvPicPr preferRelativeResize="0"/>
          <p:nvPr/>
        </p:nvPicPr>
        <p:blipFill rotWithShape="1">
          <a:blip r:embed="rId3">
            <a:alphaModFix/>
          </a:blip>
          <a:srcRect l="17946" t="2174" r="17383" b="2432"/>
          <a:stretch/>
        </p:blipFill>
        <p:spPr>
          <a:xfrm>
            <a:off x="576367" y="183503"/>
            <a:ext cx="1409773" cy="1383933"/>
          </a:xfrm>
          <a:prstGeom prst="rect">
            <a:avLst/>
          </a:prstGeom>
          <a:noFill/>
          <a:ln>
            <a:noFill/>
          </a:ln>
        </p:spPr>
      </p:pic>
      <p:sp>
        <p:nvSpPr>
          <p:cNvPr id="90" name="Google Shape;90;p14"/>
          <p:cNvSpPr txBox="1"/>
          <p:nvPr/>
        </p:nvSpPr>
        <p:spPr>
          <a:xfrm>
            <a:off x="1964767" y="3348467"/>
            <a:ext cx="4047600" cy="366800"/>
          </a:xfrm>
          <a:prstGeom prst="rect">
            <a:avLst/>
          </a:prstGeom>
          <a:noFill/>
          <a:ln>
            <a:noFill/>
          </a:ln>
        </p:spPr>
        <p:txBody>
          <a:bodyPr spcFirstLastPara="1" wrap="square" lIns="122267" tIns="122267" rIns="122267" bIns="122267" anchor="ctr" anchorCtr="0">
            <a:noAutofit/>
          </a:bodyPr>
          <a:lstStyle/>
          <a:p>
            <a:pPr algn="ctr"/>
            <a:r>
              <a:rPr lang="en-US" sz="1200" b="1">
                <a:latin typeface="Ubuntu"/>
                <a:ea typeface="Ubuntu"/>
                <a:cs typeface="Ubuntu"/>
                <a:sym typeface="Ubuntu"/>
              </a:rPr>
              <a:t>Web Team</a:t>
            </a:r>
            <a:endParaRPr sz="1200" b="1">
              <a:latin typeface="Ubuntu"/>
              <a:ea typeface="Ubuntu"/>
              <a:cs typeface="Ubuntu"/>
              <a:sym typeface="Ubuntu"/>
            </a:endParaRPr>
          </a:p>
        </p:txBody>
      </p:sp>
    </p:spTree>
    <p:extLst>
      <p:ext uri="{BB962C8B-B14F-4D97-AF65-F5344CB8AC3E}">
        <p14:creationId xmlns:p14="http://schemas.microsoft.com/office/powerpoint/2010/main" val="43031999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a:extLst>
            <a:ext uri="{FF2B5EF4-FFF2-40B4-BE49-F238E27FC236}">
              <a16:creationId xmlns:a16="http://schemas.microsoft.com/office/drawing/2014/main" id="{7F541431-4680-6B02-63AE-5CD45D7E0B76}"/>
            </a:ext>
          </a:extLst>
        </p:cNvPr>
        <p:cNvGrpSpPr/>
        <p:nvPr/>
      </p:nvGrpSpPr>
      <p:grpSpPr>
        <a:xfrm>
          <a:off x="0" y="0"/>
          <a:ext cx="0" cy="0"/>
          <a:chOff x="0" y="0"/>
          <a:chExt cx="0" cy="0"/>
        </a:xfrm>
      </p:grpSpPr>
      <p:sp>
        <p:nvSpPr>
          <p:cNvPr id="131" name="Google Shape;131;p4">
            <a:extLst>
              <a:ext uri="{FF2B5EF4-FFF2-40B4-BE49-F238E27FC236}">
                <a16:creationId xmlns:a16="http://schemas.microsoft.com/office/drawing/2014/main" id="{D021064D-5173-13D8-312F-19E36771A885}"/>
              </a:ext>
            </a:extLst>
          </p:cNvPr>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pic>
        <p:nvPicPr>
          <p:cNvPr id="132" name="Google Shape;132;p4">
            <a:extLst>
              <a:ext uri="{FF2B5EF4-FFF2-40B4-BE49-F238E27FC236}">
                <a16:creationId xmlns:a16="http://schemas.microsoft.com/office/drawing/2014/main" id="{EDE53F11-7181-4549-DBEA-9253AE1B164A}"/>
              </a:ext>
            </a:extLst>
          </p:cNvPr>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33" name="Google Shape;133;p4">
            <a:extLst>
              <a:ext uri="{FF2B5EF4-FFF2-40B4-BE49-F238E27FC236}">
                <a16:creationId xmlns:a16="http://schemas.microsoft.com/office/drawing/2014/main" id="{8225DE27-4153-EA52-E61E-252842816266}"/>
              </a:ext>
            </a:extLst>
          </p:cNvPr>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4" name="Google Shape;134;p4">
            <a:extLst>
              <a:ext uri="{FF2B5EF4-FFF2-40B4-BE49-F238E27FC236}">
                <a16:creationId xmlns:a16="http://schemas.microsoft.com/office/drawing/2014/main" id="{2428CE6D-C924-08E2-05A9-7645166EA161}"/>
              </a:ext>
            </a:extLst>
          </p:cNvPr>
          <p:cNvSpPr/>
          <p:nvPr/>
        </p:nvSpPr>
        <p:spPr>
          <a:xfrm>
            <a:off x="3048" y="0"/>
            <a:ext cx="12188952"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5" name="Google Shape;135;p4">
            <a:extLst>
              <a:ext uri="{FF2B5EF4-FFF2-40B4-BE49-F238E27FC236}">
                <a16:creationId xmlns:a16="http://schemas.microsoft.com/office/drawing/2014/main" id="{1BAC3CC3-2821-F1B5-311B-98947CE546CB}"/>
              </a:ext>
            </a:extLst>
          </p:cNvPr>
          <p:cNvSpPr/>
          <p:nvPr/>
        </p:nvSpPr>
        <p:spPr>
          <a:xfrm>
            <a:off x="0" y="0"/>
            <a:ext cx="12192000"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7" name="Google Shape;137;p4">
            <a:extLst>
              <a:ext uri="{FF2B5EF4-FFF2-40B4-BE49-F238E27FC236}">
                <a16:creationId xmlns:a16="http://schemas.microsoft.com/office/drawing/2014/main" id="{F7F31FFA-C4DC-7E59-D689-4862F6D63100}"/>
              </a:ext>
            </a:extLst>
          </p:cNvPr>
          <p:cNvSpPr/>
          <p:nvPr/>
        </p:nvSpPr>
        <p:spPr>
          <a:xfrm>
            <a:off x="713457" y="739600"/>
            <a:ext cx="10768226" cy="539095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2" name="Picture 1" descr="A logo with a tiger and a flower&#10;&#10;AI-generated content may be incorrect.">
            <a:extLst>
              <a:ext uri="{FF2B5EF4-FFF2-40B4-BE49-F238E27FC236}">
                <a16:creationId xmlns:a16="http://schemas.microsoft.com/office/drawing/2014/main" id="{53BBD5A0-E0FE-841C-B944-F0C94D283595}"/>
              </a:ext>
            </a:extLst>
          </p:cNvPr>
          <p:cNvPicPr>
            <a:picLocks noChangeAspect="1"/>
          </p:cNvPicPr>
          <p:nvPr/>
        </p:nvPicPr>
        <p:blipFill>
          <a:blip r:embed="rId4"/>
          <a:srcRect l="17117" t="2497" r="17007" b="1689"/>
          <a:stretch>
            <a:fillRect/>
          </a:stretch>
        </p:blipFill>
        <p:spPr>
          <a:xfrm>
            <a:off x="956488" y="1392872"/>
            <a:ext cx="4229042" cy="4093558"/>
          </a:xfrm>
          <a:prstGeom prst="rect">
            <a:avLst/>
          </a:prstGeom>
        </p:spPr>
      </p:pic>
      <p:sp>
        <p:nvSpPr>
          <p:cNvPr id="6" name="TextBox 5">
            <a:extLst>
              <a:ext uri="{FF2B5EF4-FFF2-40B4-BE49-F238E27FC236}">
                <a16:creationId xmlns:a16="http://schemas.microsoft.com/office/drawing/2014/main" id="{628DEE42-079E-BC3A-D8EA-AA343095A289}"/>
              </a:ext>
            </a:extLst>
          </p:cNvPr>
          <p:cNvSpPr txBox="1"/>
          <p:nvPr/>
        </p:nvSpPr>
        <p:spPr>
          <a:xfrm>
            <a:off x="6262103" y="2654821"/>
            <a:ext cx="4143006" cy="1569660"/>
          </a:xfrm>
          <a:prstGeom prst="rect">
            <a:avLst/>
          </a:prstGeom>
          <a:noFill/>
        </p:spPr>
        <p:txBody>
          <a:bodyPr wrap="square" rtlCol="0">
            <a:spAutoFit/>
          </a:bodyPr>
          <a:lstStyle/>
          <a:p>
            <a:pPr algn="ctr"/>
            <a:r>
              <a:rPr lang="en-US" sz="4800" b="1" dirty="0">
                <a:solidFill>
                  <a:schemeClr val="dk2"/>
                </a:solidFill>
                <a:latin typeface="Avenir"/>
              </a:rPr>
              <a:t>Lodge Chief Reports</a:t>
            </a:r>
            <a:endParaRPr lang="en-US" sz="4800" b="1" dirty="0">
              <a:latin typeface="Avenir"/>
            </a:endParaRPr>
          </a:p>
        </p:txBody>
      </p:sp>
    </p:spTree>
    <p:extLst>
      <p:ext uri="{BB962C8B-B14F-4D97-AF65-F5344CB8AC3E}">
        <p14:creationId xmlns:p14="http://schemas.microsoft.com/office/powerpoint/2010/main" val="93047781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5"/>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pic>
        <p:nvPicPr>
          <p:cNvPr id="145" name="Google Shape;145;p5"/>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46" name="Google Shape;146;p5"/>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47" name="Google Shape;147;p5"/>
          <p:cNvSpPr/>
          <p:nvPr/>
        </p:nvSpPr>
        <p:spPr>
          <a:xfrm>
            <a:off x="-14791885" y="-2508376"/>
            <a:ext cx="26980837" cy="9363749"/>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595959"/>
              </a:solidFill>
              <a:latin typeface="Avenir"/>
              <a:ea typeface="Avenir"/>
              <a:cs typeface="Avenir"/>
              <a:sym typeface="Avenir"/>
            </a:endParaRPr>
          </a:p>
        </p:txBody>
      </p:sp>
      <p:sp>
        <p:nvSpPr>
          <p:cNvPr id="148" name="Google Shape;148;p5"/>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50" name="Google Shape;150;p5"/>
          <p:cNvSpPr txBox="1">
            <a:spLocks noGrp="1"/>
          </p:cNvSpPr>
          <p:nvPr>
            <p:ph type="title"/>
          </p:nvPr>
        </p:nvSpPr>
        <p:spPr>
          <a:xfrm>
            <a:off x="7816330" y="1750749"/>
            <a:ext cx="3776416" cy="291269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Avenir"/>
              <a:buNone/>
            </a:pPr>
            <a:r>
              <a:rPr lang="en-US"/>
              <a:t>Aal-Pa-Tah </a:t>
            </a:r>
            <a:r>
              <a:rPr lang="en-US">
                <a:solidFill>
                  <a:srgbClr val="820000"/>
                </a:solidFill>
              </a:rPr>
              <a:t>Lodge 237</a:t>
            </a:r>
            <a:endParaRPr/>
          </a:p>
        </p:txBody>
      </p:sp>
      <p:pic>
        <p:nvPicPr>
          <p:cNvPr id="152" name="Google Shape;152;p5"/>
          <p:cNvPicPr preferRelativeResize="0"/>
          <p:nvPr/>
        </p:nvPicPr>
        <p:blipFill rotWithShape="1">
          <a:blip r:embed="rId4">
            <a:alphaModFix/>
          </a:blip>
          <a:srcRect/>
          <a:stretch/>
        </p:blipFill>
        <p:spPr>
          <a:xfrm>
            <a:off x="10389243" y="305249"/>
            <a:ext cx="1327296" cy="1444186"/>
          </a:xfrm>
          <a:prstGeom prst="rect">
            <a:avLst/>
          </a:prstGeom>
          <a:noFill/>
          <a:ln>
            <a:noFill/>
          </a:ln>
        </p:spPr>
      </p:pic>
      <p:pic>
        <p:nvPicPr>
          <p:cNvPr id="4" name="Picture 2">
            <a:extLst>
              <a:ext uri="{FF2B5EF4-FFF2-40B4-BE49-F238E27FC236}">
                <a16:creationId xmlns:a16="http://schemas.microsoft.com/office/drawing/2014/main" id="{0C032CDD-B9C4-6BF7-8327-260D7DBF0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54" y="2498263"/>
            <a:ext cx="6457266" cy="3228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6"/>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pic>
        <p:nvPicPr>
          <p:cNvPr id="158" name="Google Shape;158;p6"/>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59" name="Google Shape;159;p6"/>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60" name="Google Shape;160;p6"/>
          <p:cNvSpPr/>
          <p:nvPr/>
        </p:nvSpPr>
        <p:spPr>
          <a:xfrm>
            <a:off x="0" y="-2627"/>
            <a:ext cx="12188952" cy="6858000"/>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61" name="Google Shape;161;p6"/>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63" name="Google Shape;163;p6"/>
          <p:cNvSpPr txBox="1">
            <a:spLocks noGrp="1"/>
          </p:cNvSpPr>
          <p:nvPr>
            <p:ph type="title"/>
          </p:nvPr>
        </p:nvSpPr>
        <p:spPr>
          <a:xfrm>
            <a:off x="7816330" y="1750749"/>
            <a:ext cx="3776416" cy="291269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Avenir"/>
              <a:buNone/>
            </a:pPr>
            <a:r>
              <a:rPr lang="en-US" dirty="0"/>
              <a:t>Echockotee </a:t>
            </a:r>
            <a:r>
              <a:rPr lang="en-US" dirty="0">
                <a:solidFill>
                  <a:srgbClr val="820000"/>
                </a:solidFill>
              </a:rPr>
              <a:t>Lodge 200</a:t>
            </a:r>
            <a:endParaRPr dirty="0"/>
          </a:p>
        </p:txBody>
      </p:sp>
      <p:pic>
        <p:nvPicPr>
          <p:cNvPr id="165" name="Google Shape;165;p6"/>
          <p:cNvPicPr preferRelativeResize="0"/>
          <p:nvPr/>
        </p:nvPicPr>
        <p:blipFill rotWithShape="1">
          <a:blip r:embed="rId4">
            <a:alphaModFix/>
          </a:blip>
          <a:srcRect/>
          <a:stretch/>
        </p:blipFill>
        <p:spPr>
          <a:xfrm>
            <a:off x="10389243" y="305249"/>
            <a:ext cx="1327296" cy="1444186"/>
          </a:xfrm>
          <a:prstGeom prst="rect">
            <a:avLst/>
          </a:prstGeom>
          <a:noFill/>
          <a:ln>
            <a:noFill/>
          </a:ln>
        </p:spPr>
      </p:pic>
      <p:pic>
        <p:nvPicPr>
          <p:cNvPr id="4" name="Picture 2">
            <a:extLst>
              <a:ext uri="{FF2B5EF4-FFF2-40B4-BE49-F238E27FC236}">
                <a16:creationId xmlns:a16="http://schemas.microsoft.com/office/drawing/2014/main" id="{8578DEA5-6E12-1525-1757-48AECC328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50" y="2634061"/>
            <a:ext cx="6402214" cy="3191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7"/>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pic>
        <p:nvPicPr>
          <p:cNvPr id="171" name="Google Shape;171;p7"/>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72" name="Google Shape;172;p7"/>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73" name="Google Shape;173;p7"/>
          <p:cNvSpPr/>
          <p:nvPr/>
        </p:nvSpPr>
        <p:spPr>
          <a:xfrm>
            <a:off x="0" y="-2627"/>
            <a:ext cx="12188952" cy="6858000"/>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74" name="Google Shape;174;p7"/>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76" name="Google Shape;176;p7"/>
          <p:cNvSpPr txBox="1">
            <a:spLocks noGrp="1"/>
          </p:cNvSpPr>
          <p:nvPr>
            <p:ph type="title"/>
          </p:nvPr>
        </p:nvSpPr>
        <p:spPr>
          <a:xfrm>
            <a:off x="7761860" y="1720269"/>
            <a:ext cx="3776416" cy="291269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Avenir"/>
              <a:buNone/>
            </a:pPr>
            <a:r>
              <a:rPr lang="en-US" dirty="0"/>
              <a:t>Osceola</a:t>
            </a:r>
            <a:br>
              <a:rPr lang="en-US" dirty="0"/>
            </a:br>
            <a:r>
              <a:rPr lang="en-US" dirty="0">
                <a:solidFill>
                  <a:srgbClr val="820000"/>
                </a:solidFill>
              </a:rPr>
              <a:t>Lodge 564</a:t>
            </a:r>
            <a:endParaRPr dirty="0"/>
          </a:p>
        </p:txBody>
      </p:sp>
      <p:pic>
        <p:nvPicPr>
          <p:cNvPr id="178" name="Google Shape;178;p7"/>
          <p:cNvPicPr preferRelativeResize="0"/>
          <p:nvPr/>
        </p:nvPicPr>
        <p:blipFill rotWithShape="1">
          <a:blip r:embed="rId4">
            <a:alphaModFix/>
          </a:blip>
          <a:srcRect/>
          <a:stretch/>
        </p:blipFill>
        <p:spPr>
          <a:xfrm>
            <a:off x="10389243" y="305249"/>
            <a:ext cx="1327296" cy="1444186"/>
          </a:xfrm>
          <a:prstGeom prst="rect">
            <a:avLst/>
          </a:prstGeom>
          <a:noFill/>
          <a:ln>
            <a:noFill/>
          </a:ln>
        </p:spPr>
      </p:pic>
      <p:pic>
        <p:nvPicPr>
          <p:cNvPr id="5" name="Picture 4" descr="A patch of a person with an object&#10;&#10;AI-generated content may be incorrect.">
            <a:extLst>
              <a:ext uri="{FF2B5EF4-FFF2-40B4-BE49-F238E27FC236}">
                <a16:creationId xmlns:a16="http://schemas.microsoft.com/office/drawing/2014/main" id="{3BA4EE25-DA0D-19E9-F4FD-FF73B82C8164}"/>
              </a:ext>
            </a:extLst>
          </p:cNvPr>
          <p:cNvPicPr>
            <a:picLocks noChangeAspect="1"/>
          </p:cNvPicPr>
          <p:nvPr/>
        </p:nvPicPr>
        <p:blipFill>
          <a:blip r:embed="rId5"/>
          <a:stretch>
            <a:fillRect/>
          </a:stretch>
        </p:blipFill>
        <p:spPr>
          <a:xfrm>
            <a:off x="300809" y="2584868"/>
            <a:ext cx="6810375" cy="3324225"/>
          </a:xfrm>
          <a:prstGeom prst="rect">
            <a:avLst/>
          </a:prstGeom>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8"/>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pic>
        <p:nvPicPr>
          <p:cNvPr id="184" name="Google Shape;184;p8"/>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85" name="Google Shape;185;p8"/>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86" name="Google Shape;186;p8"/>
          <p:cNvSpPr/>
          <p:nvPr/>
        </p:nvSpPr>
        <p:spPr>
          <a:xfrm>
            <a:off x="0" y="-2627"/>
            <a:ext cx="12188952" cy="6858000"/>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87" name="Google Shape;187;p8"/>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89" name="Google Shape;189;p8"/>
          <p:cNvSpPr txBox="1">
            <a:spLocks noGrp="1"/>
          </p:cNvSpPr>
          <p:nvPr>
            <p:ph type="title"/>
          </p:nvPr>
        </p:nvSpPr>
        <p:spPr>
          <a:xfrm>
            <a:off x="7816330" y="1698966"/>
            <a:ext cx="3776416" cy="291269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Avenir"/>
              <a:buNone/>
            </a:pPr>
            <a:r>
              <a:rPr lang="en-US"/>
              <a:t>O-Shot-Caw </a:t>
            </a:r>
            <a:r>
              <a:rPr lang="en-US">
                <a:solidFill>
                  <a:srgbClr val="820000"/>
                </a:solidFill>
              </a:rPr>
              <a:t>Lodge 265</a:t>
            </a:r>
            <a:endParaRPr/>
          </a:p>
        </p:txBody>
      </p:sp>
      <p:pic>
        <p:nvPicPr>
          <p:cNvPr id="191" name="Google Shape;191;p8"/>
          <p:cNvPicPr preferRelativeResize="0"/>
          <p:nvPr/>
        </p:nvPicPr>
        <p:blipFill rotWithShape="1">
          <a:blip r:embed="rId4">
            <a:alphaModFix/>
          </a:blip>
          <a:srcRect/>
          <a:stretch/>
        </p:blipFill>
        <p:spPr>
          <a:xfrm>
            <a:off x="10389243" y="305249"/>
            <a:ext cx="1327296" cy="1444186"/>
          </a:xfrm>
          <a:prstGeom prst="rect">
            <a:avLst/>
          </a:prstGeom>
          <a:noFill/>
          <a:ln>
            <a:noFill/>
          </a:ln>
        </p:spPr>
      </p:pic>
      <p:pic>
        <p:nvPicPr>
          <p:cNvPr id="4" name="Picture 2">
            <a:extLst>
              <a:ext uri="{FF2B5EF4-FFF2-40B4-BE49-F238E27FC236}">
                <a16:creationId xmlns:a16="http://schemas.microsoft.com/office/drawing/2014/main" id="{B2B60381-B62E-6E31-E10E-A82D3D063D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579" y="2671616"/>
            <a:ext cx="6573819" cy="3155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9"/>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pic>
        <p:nvPicPr>
          <p:cNvPr id="197" name="Google Shape;197;p9"/>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98" name="Google Shape;198;p9"/>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99" name="Google Shape;199;p9"/>
          <p:cNvSpPr/>
          <p:nvPr/>
        </p:nvSpPr>
        <p:spPr>
          <a:xfrm>
            <a:off x="0" y="-2627"/>
            <a:ext cx="12188952" cy="6858000"/>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00" name="Google Shape;200;p9"/>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02" name="Google Shape;202;p9"/>
          <p:cNvSpPr txBox="1">
            <a:spLocks noGrp="1"/>
          </p:cNvSpPr>
          <p:nvPr>
            <p:ph type="title"/>
          </p:nvPr>
        </p:nvSpPr>
        <p:spPr>
          <a:xfrm>
            <a:off x="7816330" y="1750749"/>
            <a:ext cx="3776416" cy="291269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Avenir"/>
              <a:buNone/>
            </a:pPr>
            <a:r>
              <a:rPr lang="en-US"/>
              <a:t>Semialachee </a:t>
            </a:r>
            <a:r>
              <a:rPr lang="en-US">
                <a:solidFill>
                  <a:srgbClr val="820000"/>
                </a:solidFill>
              </a:rPr>
              <a:t>Lodge 239</a:t>
            </a:r>
            <a:endParaRPr/>
          </a:p>
        </p:txBody>
      </p:sp>
      <p:pic>
        <p:nvPicPr>
          <p:cNvPr id="204" name="Google Shape;204;p9"/>
          <p:cNvPicPr preferRelativeResize="0"/>
          <p:nvPr/>
        </p:nvPicPr>
        <p:blipFill rotWithShape="1">
          <a:blip r:embed="rId4">
            <a:alphaModFix/>
          </a:blip>
          <a:srcRect/>
          <a:stretch/>
        </p:blipFill>
        <p:spPr>
          <a:xfrm>
            <a:off x="10389243" y="305249"/>
            <a:ext cx="1327296" cy="1444186"/>
          </a:xfrm>
          <a:prstGeom prst="rect">
            <a:avLst/>
          </a:prstGeom>
          <a:noFill/>
          <a:ln>
            <a:noFill/>
          </a:ln>
        </p:spPr>
      </p:pic>
      <p:pic>
        <p:nvPicPr>
          <p:cNvPr id="4" name="Picture 2">
            <a:extLst>
              <a:ext uri="{FF2B5EF4-FFF2-40B4-BE49-F238E27FC236}">
                <a16:creationId xmlns:a16="http://schemas.microsoft.com/office/drawing/2014/main" id="{5B895F34-0956-5697-6022-D3C15C910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14" y="2864541"/>
            <a:ext cx="6158350" cy="28442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10"/>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pic>
        <p:nvPicPr>
          <p:cNvPr id="210" name="Google Shape;210;p10"/>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211" name="Google Shape;211;p10"/>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12" name="Google Shape;212;p10"/>
          <p:cNvSpPr/>
          <p:nvPr/>
        </p:nvSpPr>
        <p:spPr>
          <a:xfrm>
            <a:off x="0" y="-2627"/>
            <a:ext cx="12188952" cy="6858000"/>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13" name="Google Shape;213;p10"/>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15" name="Google Shape;215;p10"/>
          <p:cNvSpPr txBox="1">
            <a:spLocks noGrp="1"/>
          </p:cNvSpPr>
          <p:nvPr>
            <p:ph type="title"/>
          </p:nvPr>
        </p:nvSpPr>
        <p:spPr>
          <a:xfrm>
            <a:off x="7816330" y="1750749"/>
            <a:ext cx="3776416" cy="291269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Avenir"/>
              <a:buNone/>
            </a:pPr>
            <a:r>
              <a:rPr lang="en-US" dirty="0" err="1"/>
              <a:t>Tipisa</a:t>
            </a:r>
            <a:br>
              <a:rPr lang="en-US" dirty="0"/>
            </a:br>
            <a:r>
              <a:rPr lang="en-US" dirty="0">
                <a:solidFill>
                  <a:srgbClr val="820000"/>
                </a:solidFill>
              </a:rPr>
              <a:t>Lodge 326</a:t>
            </a:r>
            <a:endParaRPr dirty="0"/>
          </a:p>
        </p:txBody>
      </p:sp>
      <p:pic>
        <p:nvPicPr>
          <p:cNvPr id="217" name="Google Shape;217;p10"/>
          <p:cNvPicPr preferRelativeResize="0"/>
          <p:nvPr/>
        </p:nvPicPr>
        <p:blipFill rotWithShape="1">
          <a:blip r:embed="rId4">
            <a:alphaModFix/>
          </a:blip>
          <a:srcRect/>
          <a:stretch/>
        </p:blipFill>
        <p:spPr>
          <a:xfrm>
            <a:off x="10389243" y="305249"/>
            <a:ext cx="1327296" cy="1444186"/>
          </a:xfrm>
          <a:prstGeom prst="rect">
            <a:avLst/>
          </a:prstGeom>
          <a:noFill/>
          <a:ln>
            <a:noFill/>
          </a:ln>
        </p:spPr>
      </p:pic>
      <p:pic>
        <p:nvPicPr>
          <p:cNvPr id="4" name="Picture 2">
            <a:extLst>
              <a:ext uri="{FF2B5EF4-FFF2-40B4-BE49-F238E27FC236}">
                <a16:creationId xmlns:a16="http://schemas.microsoft.com/office/drawing/2014/main" id="{A29816B8-C16B-B9BB-2E9D-9B820DD69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79" y="2819796"/>
            <a:ext cx="5582858" cy="2865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p11"/>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pic>
        <p:nvPicPr>
          <p:cNvPr id="223" name="Google Shape;223;p11"/>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224" name="Google Shape;224;p11"/>
          <p:cNvSpPr/>
          <p:nvPr/>
        </p:nvSpPr>
        <p:spPr>
          <a:xfrm>
            <a:off x="3048" y="-26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25" name="Google Shape;225;p11"/>
          <p:cNvSpPr/>
          <p:nvPr/>
        </p:nvSpPr>
        <p:spPr>
          <a:xfrm>
            <a:off x="0" y="-2627"/>
            <a:ext cx="12188952" cy="6858000"/>
          </a:xfrm>
          <a:prstGeom prst="rect">
            <a:avLst/>
          </a:prstGeom>
          <a:solidFill>
            <a:schemeClr val="lt2">
              <a:alpha val="60000"/>
            </a:schemeClr>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26" name="Google Shape;226;p11"/>
          <p:cNvSpPr/>
          <p:nvPr/>
        </p:nvSpPr>
        <p:spPr>
          <a:xfrm>
            <a:off x="0" y="1"/>
            <a:ext cx="12192000" cy="3900328"/>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228" name="Google Shape;228;p11"/>
          <p:cNvSpPr txBox="1">
            <a:spLocks noGrp="1"/>
          </p:cNvSpPr>
          <p:nvPr>
            <p:ph type="title"/>
          </p:nvPr>
        </p:nvSpPr>
        <p:spPr>
          <a:xfrm>
            <a:off x="6929120" y="1750749"/>
            <a:ext cx="5171440" cy="291269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Avenir"/>
              <a:buNone/>
            </a:pPr>
            <a:r>
              <a:rPr lang="en-US"/>
              <a:t>Uh-To-Yeh-Hut-Tee</a:t>
            </a:r>
            <a:br>
              <a:rPr lang="en-US"/>
            </a:br>
            <a:r>
              <a:rPr lang="en-US">
                <a:solidFill>
                  <a:srgbClr val="820000"/>
                </a:solidFill>
              </a:rPr>
              <a:t>Lodge 89</a:t>
            </a:r>
            <a:endParaRPr/>
          </a:p>
        </p:txBody>
      </p:sp>
      <p:pic>
        <p:nvPicPr>
          <p:cNvPr id="229" name="Google Shape;229;p11"/>
          <p:cNvPicPr preferRelativeResize="0"/>
          <p:nvPr/>
        </p:nvPicPr>
        <p:blipFill rotWithShape="1">
          <a:blip r:embed="rId4">
            <a:alphaModFix/>
          </a:blip>
          <a:srcRect/>
          <a:stretch/>
        </p:blipFill>
        <p:spPr>
          <a:xfrm>
            <a:off x="10389243" y="305249"/>
            <a:ext cx="1327296" cy="1444186"/>
          </a:xfrm>
          <a:prstGeom prst="rect">
            <a:avLst/>
          </a:prstGeom>
          <a:noFill/>
          <a:ln>
            <a:noFill/>
          </a:ln>
        </p:spPr>
      </p:pic>
      <p:pic>
        <p:nvPicPr>
          <p:cNvPr id="230" name="Google Shape;230;p11"/>
          <p:cNvPicPr preferRelativeResize="0"/>
          <p:nvPr/>
        </p:nvPicPr>
        <p:blipFill rotWithShape="1">
          <a:blip r:embed="rId5">
            <a:alphaModFix/>
          </a:blip>
          <a:srcRect/>
          <a:stretch/>
        </p:blipFill>
        <p:spPr>
          <a:xfrm>
            <a:off x="621675" y="2880588"/>
            <a:ext cx="5810250" cy="2790825"/>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838200" y="2489200"/>
            <a:ext cx="10515600" cy="222741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lt1"/>
              </a:buClr>
              <a:buSzPct val="100000"/>
              <a:buFont typeface="Arial"/>
              <a:buNone/>
            </a:pPr>
            <a:r>
              <a:rPr lang="en-US" sz="9600" i="1" dirty="0">
                <a:latin typeface="Arial"/>
                <a:ea typeface="Arial"/>
                <a:cs typeface="Arial"/>
                <a:sym typeface="Arial"/>
              </a:rPr>
              <a:t>Upcoming Events</a:t>
            </a:r>
            <a:endParaRPr sz="9600" b="0" i="1" dirty="0">
              <a:latin typeface="Arial"/>
              <a:ea typeface="Arial"/>
              <a:cs typeface="Arial"/>
              <a:sym typeface="Arial"/>
            </a:endParaRPr>
          </a:p>
        </p:txBody>
      </p:sp>
      <p:pic>
        <p:nvPicPr>
          <p:cNvPr id="236" name="Google Shape;236;p12"/>
          <p:cNvPicPr preferRelativeResize="0"/>
          <p:nvPr/>
        </p:nvPicPr>
        <p:blipFill rotWithShape="1">
          <a:blip r:embed="rId3">
            <a:alphaModFix/>
          </a:blip>
          <a:srcRect/>
          <a:stretch/>
        </p:blipFill>
        <p:spPr>
          <a:xfrm>
            <a:off x="10389243" y="305249"/>
            <a:ext cx="1327296" cy="1444186"/>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4"/>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pic>
        <p:nvPicPr>
          <p:cNvPr id="132" name="Google Shape;132;p4"/>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33" name="Google Shape;133;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4" name="Google Shape;134;p4"/>
          <p:cNvSpPr/>
          <p:nvPr/>
        </p:nvSpPr>
        <p:spPr>
          <a:xfrm>
            <a:off x="3048" y="0"/>
            <a:ext cx="12188952"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5" name="Google Shape;135;p4"/>
          <p:cNvSpPr/>
          <p:nvPr/>
        </p:nvSpPr>
        <p:spPr>
          <a:xfrm>
            <a:off x="0" y="0"/>
            <a:ext cx="12192000"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7" name="Google Shape;137;p4"/>
          <p:cNvSpPr/>
          <p:nvPr/>
        </p:nvSpPr>
        <p:spPr>
          <a:xfrm>
            <a:off x="713457" y="739600"/>
            <a:ext cx="10768226" cy="539095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3" name="Picture 2" descr="A logo with a tiger and a flower&#10;&#10;AI-generated content may be incorrect.">
            <a:extLst>
              <a:ext uri="{FF2B5EF4-FFF2-40B4-BE49-F238E27FC236}">
                <a16:creationId xmlns:a16="http://schemas.microsoft.com/office/drawing/2014/main" id="{4BE58CA2-84AF-3CCD-4498-2A3F5FB37240}"/>
              </a:ext>
            </a:extLst>
          </p:cNvPr>
          <p:cNvPicPr>
            <a:picLocks noChangeAspect="1"/>
          </p:cNvPicPr>
          <p:nvPr/>
        </p:nvPicPr>
        <p:blipFill>
          <a:blip r:embed="rId4"/>
          <a:srcRect l="17117" t="2497" r="17007" b="1689"/>
          <a:stretch>
            <a:fillRect/>
          </a:stretch>
        </p:blipFill>
        <p:spPr>
          <a:xfrm>
            <a:off x="956488" y="1392872"/>
            <a:ext cx="4229042" cy="4093558"/>
          </a:xfrm>
          <a:prstGeom prst="rect">
            <a:avLst/>
          </a:prstGeom>
        </p:spPr>
      </p:pic>
      <p:sp>
        <p:nvSpPr>
          <p:cNvPr id="6" name="TextBox 5">
            <a:extLst>
              <a:ext uri="{FF2B5EF4-FFF2-40B4-BE49-F238E27FC236}">
                <a16:creationId xmlns:a16="http://schemas.microsoft.com/office/drawing/2014/main" id="{0CA33A7A-87D8-9389-E644-18B246BAB1C6}"/>
              </a:ext>
            </a:extLst>
          </p:cNvPr>
          <p:cNvSpPr txBox="1"/>
          <p:nvPr/>
        </p:nvSpPr>
        <p:spPr>
          <a:xfrm>
            <a:off x="6675529" y="2839486"/>
            <a:ext cx="3316155" cy="1200329"/>
          </a:xfrm>
          <a:prstGeom prst="rect">
            <a:avLst/>
          </a:prstGeom>
          <a:noFill/>
        </p:spPr>
        <p:txBody>
          <a:bodyPr wrap="square" rtlCol="0">
            <a:spAutoFit/>
          </a:bodyPr>
          <a:lstStyle/>
          <a:p>
            <a:pPr algn="ctr"/>
            <a:r>
              <a:rPr lang="en-US" sz="7200" b="1" dirty="0">
                <a:solidFill>
                  <a:schemeClr val="dk2"/>
                </a:solidFill>
                <a:latin typeface="Avenir"/>
              </a:rPr>
              <a:t>Roll Call</a:t>
            </a:r>
            <a:endParaRPr lang="en-US" sz="7200" b="1" dirty="0">
              <a:latin typeface="Aveni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g1349433308c_0_2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242" name="Google Shape;242;g1349433308c_0_27"/>
          <p:cNvSpPr/>
          <p:nvPr/>
        </p:nvSpPr>
        <p:spPr>
          <a:xfrm>
            <a:off x="3048" y="0"/>
            <a:ext cx="12189000"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243" name="Google Shape;243;g1349433308c_0_27"/>
          <p:cNvSpPr/>
          <p:nvPr/>
        </p:nvSpPr>
        <p:spPr>
          <a:xfrm>
            <a:off x="-3048" y="0"/>
            <a:ext cx="5988900"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245" name="Google Shape;245;g1349433308c_0_27"/>
          <p:cNvSpPr/>
          <p:nvPr/>
        </p:nvSpPr>
        <p:spPr>
          <a:xfrm>
            <a:off x="5985852" y="0"/>
            <a:ext cx="6206148" cy="6858000"/>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248" name="Google Shape;248;g1349433308c_0_27"/>
          <p:cNvSpPr txBox="1"/>
          <p:nvPr/>
        </p:nvSpPr>
        <p:spPr>
          <a:xfrm>
            <a:off x="6553200" y="2411653"/>
            <a:ext cx="4952700" cy="3728700"/>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accent1"/>
              </a:buClr>
              <a:buSzPts val="1800"/>
              <a:buFont typeface="Avenir"/>
              <a:buNone/>
            </a:pPr>
            <a:endParaRPr sz="1800" b="1" i="0" u="none" strike="noStrike" cap="none">
              <a:solidFill>
                <a:schemeClr val="dk2"/>
              </a:solidFill>
              <a:latin typeface="Avenir"/>
              <a:ea typeface="Avenir"/>
              <a:cs typeface="Avenir"/>
              <a:sym typeface="Avenir"/>
            </a:endParaRPr>
          </a:p>
        </p:txBody>
      </p:sp>
      <p:sp>
        <p:nvSpPr>
          <p:cNvPr id="249" name="Google Shape;249;g1349433308c_0_27"/>
          <p:cNvSpPr txBox="1"/>
          <p:nvPr/>
        </p:nvSpPr>
        <p:spPr>
          <a:xfrm>
            <a:off x="6248392" y="3970146"/>
            <a:ext cx="5508600" cy="1664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400"/>
              <a:buFont typeface="Avenir"/>
              <a:buNone/>
            </a:pPr>
            <a:endParaRPr sz="1400" b="1" i="0" u="none" strike="noStrike" cap="none">
              <a:solidFill>
                <a:schemeClr val="dk2"/>
              </a:solidFill>
              <a:latin typeface="Avenir"/>
              <a:ea typeface="Avenir"/>
              <a:cs typeface="Avenir"/>
              <a:sym typeface="Avenir"/>
            </a:endParaRPr>
          </a:p>
        </p:txBody>
      </p:sp>
      <p:sp>
        <p:nvSpPr>
          <p:cNvPr id="250" name="Google Shape;250;g1349433308c_0_27"/>
          <p:cNvSpPr txBox="1"/>
          <p:nvPr/>
        </p:nvSpPr>
        <p:spPr>
          <a:xfrm>
            <a:off x="6333126" y="2836982"/>
            <a:ext cx="5508600" cy="1184036"/>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dk2"/>
              </a:buClr>
              <a:buSzPts val="2800"/>
              <a:buFont typeface="Avenir"/>
              <a:buNone/>
            </a:pPr>
            <a:r>
              <a:rPr lang="en-US" sz="2800" b="1" i="0" u="none" strike="noStrike" cap="none" dirty="0">
                <a:solidFill>
                  <a:schemeClr val="dk2"/>
                </a:solidFill>
                <a:latin typeface="Avenir"/>
                <a:ea typeface="Avenir"/>
                <a:cs typeface="Avenir"/>
                <a:sym typeface="Avenir"/>
              </a:rPr>
              <a:t>2025 Section Leadership Summit</a:t>
            </a:r>
          </a:p>
          <a:p>
            <a:pPr marL="0" marR="0" lvl="0" indent="0" algn="ctr" rtl="0">
              <a:lnSpc>
                <a:spcPct val="90000"/>
              </a:lnSpc>
              <a:spcBef>
                <a:spcPts val="0"/>
              </a:spcBef>
              <a:spcAft>
                <a:spcPts val="0"/>
              </a:spcAft>
              <a:buClr>
                <a:schemeClr val="dk2"/>
              </a:buClr>
              <a:buSzPts val="2800"/>
              <a:buFont typeface="Avenir"/>
              <a:buNone/>
            </a:pPr>
            <a:r>
              <a:rPr lang="en-US" sz="2800" b="1" dirty="0">
                <a:solidFill>
                  <a:schemeClr val="dk2"/>
                </a:solidFill>
                <a:latin typeface="Avenir"/>
                <a:ea typeface="Avenir"/>
                <a:cs typeface="Avenir"/>
                <a:sym typeface="Avenir"/>
              </a:rPr>
              <a:t>November 14</a:t>
            </a:r>
            <a:r>
              <a:rPr lang="en-US" sz="2800" b="1" baseline="30000" dirty="0">
                <a:solidFill>
                  <a:schemeClr val="dk2"/>
                </a:solidFill>
                <a:latin typeface="Avenir"/>
                <a:ea typeface="Avenir"/>
                <a:cs typeface="Avenir"/>
                <a:sym typeface="Avenir"/>
              </a:rPr>
              <a:t>th</a:t>
            </a:r>
            <a:r>
              <a:rPr lang="en-US" sz="2800" b="1" dirty="0">
                <a:solidFill>
                  <a:schemeClr val="dk2"/>
                </a:solidFill>
                <a:latin typeface="Avenir"/>
                <a:ea typeface="Avenir"/>
                <a:cs typeface="Avenir"/>
                <a:sym typeface="Avenir"/>
              </a:rPr>
              <a:t> – 16</a:t>
            </a:r>
            <a:r>
              <a:rPr lang="en-US" sz="2800" b="1" baseline="30000" dirty="0">
                <a:solidFill>
                  <a:schemeClr val="dk2"/>
                </a:solidFill>
                <a:latin typeface="Avenir"/>
                <a:ea typeface="Avenir"/>
                <a:cs typeface="Avenir"/>
                <a:sym typeface="Avenir"/>
              </a:rPr>
              <a:t>th</a:t>
            </a:r>
            <a:r>
              <a:rPr lang="en-US" sz="2800" b="1" dirty="0">
                <a:solidFill>
                  <a:schemeClr val="dk2"/>
                </a:solidFill>
                <a:latin typeface="Avenir"/>
                <a:ea typeface="Avenir"/>
                <a:cs typeface="Avenir"/>
                <a:sym typeface="Avenir"/>
              </a:rPr>
              <a:t>, 2025</a:t>
            </a:r>
          </a:p>
          <a:p>
            <a:pPr marL="0" marR="0" lvl="0" indent="0" algn="ctr" rtl="0">
              <a:lnSpc>
                <a:spcPct val="90000"/>
              </a:lnSpc>
              <a:spcBef>
                <a:spcPts val="0"/>
              </a:spcBef>
              <a:spcAft>
                <a:spcPts val="0"/>
              </a:spcAft>
              <a:buClr>
                <a:schemeClr val="dk2"/>
              </a:buClr>
              <a:buSzPts val="2800"/>
              <a:buFont typeface="Avenir"/>
              <a:buNone/>
            </a:pPr>
            <a:r>
              <a:rPr lang="en-US" sz="2800" b="1" i="0" u="none" strike="noStrike" cap="none" dirty="0">
                <a:solidFill>
                  <a:schemeClr val="dk2"/>
                </a:solidFill>
                <a:latin typeface="Avenir"/>
                <a:ea typeface="Avenir"/>
                <a:cs typeface="Avenir"/>
                <a:sym typeface="Avenir"/>
              </a:rPr>
              <a:t>Camp Shands, Echockotee Lodge</a:t>
            </a:r>
            <a:endParaRPr sz="2800" b="1" i="0" u="none" strike="noStrike" cap="none" dirty="0">
              <a:solidFill>
                <a:schemeClr val="dk2"/>
              </a:solidFill>
              <a:latin typeface="Avenir"/>
              <a:ea typeface="Avenir"/>
              <a:cs typeface="Avenir"/>
              <a:sym typeface="Avenir"/>
            </a:endParaRPr>
          </a:p>
        </p:txBody>
      </p:sp>
      <p:sp>
        <p:nvSpPr>
          <p:cNvPr id="251" name="Google Shape;251;g1349433308c_0_27"/>
          <p:cNvSpPr txBox="1"/>
          <p:nvPr/>
        </p:nvSpPr>
        <p:spPr>
          <a:xfrm>
            <a:off x="6250075" y="3970145"/>
            <a:ext cx="5508600" cy="1664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800"/>
              <a:buFont typeface="Avenir"/>
              <a:buNone/>
            </a:pPr>
            <a:endParaRPr sz="1800" b="1" i="0" u="none" strike="noStrike" cap="none">
              <a:solidFill>
                <a:schemeClr val="dk2"/>
              </a:solidFill>
              <a:latin typeface="Avenir"/>
              <a:ea typeface="Avenir"/>
              <a:cs typeface="Avenir"/>
              <a:sym typeface="Avenir"/>
            </a:endParaRPr>
          </a:p>
        </p:txBody>
      </p:sp>
      <p:pic>
        <p:nvPicPr>
          <p:cNvPr id="2050" name="Picture 2">
            <a:extLst>
              <a:ext uri="{FF2B5EF4-FFF2-40B4-BE49-F238E27FC236}">
                <a16:creationId xmlns:a16="http://schemas.microsoft.com/office/drawing/2014/main" id="{3112D948-E2F6-D6B7-6487-6CE0D1FAB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25" y="2308530"/>
            <a:ext cx="5097970" cy="2240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C1CABF50-8E65-A855-1B39-9D12E6025920}"/>
            </a:ext>
          </a:extLst>
        </p:cNvPr>
        <p:cNvGrpSpPr/>
        <p:nvPr/>
      </p:nvGrpSpPr>
      <p:grpSpPr>
        <a:xfrm>
          <a:off x="0" y="0"/>
          <a:ext cx="0" cy="0"/>
          <a:chOff x="0" y="0"/>
          <a:chExt cx="0" cy="0"/>
        </a:xfrm>
      </p:grpSpPr>
      <p:sp>
        <p:nvSpPr>
          <p:cNvPr id="235" name="Google Shape;235;p12">
            <a:extLst>
              <a:ext uri="{FF2B5EF4-FFF2-40B4-BE49-F238E27FC236}">
                <a16:creationId xmlns:a16="http://schemas.microsoft.com/office/drawing/2014/main" id="{B7963AD2-8012-D51E-9DC0-898545AB3B36}"/>
              </a:ext>
            </a:extLst>
          </p:cNvPr>
          <p:cNvSpPr txBox="1">
            <a:spLocks noGrp="1"/>
          </p:cNvSpPr>
          <p:nvPr>
            <p:ph type="title"/>
          </p:nvPr>
        </p:nvSpPr>
        <p:spPr>
          <a:xfrm>
            <a:off x="838200" y="2489200"/>
            <a:ext cx="10515600" cy="222741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lt1"/>
              </a:buClr>
              <a:buSzPct val="100000"/>
              <a:buFont typeface="Arial"/>
              <a:buNone/>
            </a:pPr>
            <a:br>
              <a:rPr lang="en-US" sz="9600" i="1" dirty="0">
                <a:latin typeface="Arial"/>
                <a:ea typeface="Arial"/>
                <a:cs typeface="Arial"/>
                <a:sym typeface="Arial"/>
              </a:rPr>
            </a:br>
            <a:r>
              <a:rPr lang="en-US" sz="10400" i="1" dirty="0">
                <a:latin typeface="Arial"/>
                <a:ea typeface="Arial"/>
                <a:cs typeface="Arial"/>
                <a:sym typeface="Arial"/>
              </a:rPr>
              <a:t>New Business</a:t>
            </a:r>
            <a:endParaRPr sz="9600" i="1" dirty="0">
              <a:latin typeface="Arial"/>
              <a:ea typeface="Arial"/>
              <a:cs typeface="Arial"/>
              <a:sym typeface="Arial"/>
            </a:endParaRPr>
          </a:p>
        </p:txBody>
      </p:sp>
      <p:pic>
        <p:nvPicPr>
          <p:cNvPr id="236" name="Google Shape;236;p12">
            <a:extLst>
              <a:ext uri="{FF2B5EF4-FFF2-40B4-BE49-F238E27FC236}">
                <a16:creationId xmlns:a16="http://schemas.microsoft.com/office/drawing/2014/main" id="{6B875C46-DDCB-F652-4ADF-FB6C291AF67B}"/>
              </a:ext>
            </a:extLst>
          </p:cNvPr>
          <p:cNvPicPr preferRelativeResize="0"/>
          <p:nvPr/>
        </p:nvPicPr>
        <p:blipFill rotWithShape="1">
          <a:blip r:embed="rId3">
            <a:alphaModFix/>
          </a:blip>
          <a:srcRect/>
          <a:stretch/>
        </p:blipFill>
        <p:spPr>
          <a:xfrm>
            <a:off x="10389243" y="305249"/>
            <a:ext cx="1327296" cy="1444186"/>
          </a:xfrm>
          <a:prstGeom prst="rect">
            <a:avLst/>
          </a:prstGeom>
          <a:noFill/>
          <a:ln>
            <a:noFill/>
          </a:ln>
        </p:spPr>
      </p:pic>
    </p:spTree>
    <p:extLst>
      <p:ext uri="{BB962C8B-B14F-4D97-AF65-F5344CB8AC3E}">
        <p14:creationId xmlns:p14="http://schemas.microsoft.com/office/powerpoint/2010/main" val="378094682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lot machine with the numbers 777 and a cherry on it">
            <a:extLst>
              <a:ext uri="{FF2B5EF4-FFF2-40B4-BE49-F238E27FC236}">
                <a16:creationId xmlns:a16="http://schemas.microsoft.com/office/drawing/2014/main" id="{F3A5A6A5-10DB-8E25-33FE-EA375AC72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7620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990BB950-01AF-1D4B-75D7-3C94C4C15FB7}"/>
            </a:ext>
          </a:extLst>
        </p:cNvPr>
        <p:cNvGrpSpPr/>
        <p:nvPr/>
      </p:nvGrpSpPr>
      <p:grpSpPr>
        <a:xfrm>
          <a:off x="0" y="0"/>
          <a:ext cx="0" cy="0"/>
          <a:chOff x="0" y="0"/>
          <a:chExt cx="0" cy="0"/>
        </a:xfrm>
      </p:grpSpPr>
      <p:sp>
        <p:nvSpPr>
          <p:cNvPr id="235" name="Google Shape;235;p12">
            <a:extLst>
              <a:ext uri="{FF2B5EF4-FFF2-40B4-BE49-F238E27FC236}">
                <a16:creationId xmlns:a16="http://schemas.microsoft.com/office/drawing/2014/main" id="{07E55D8D-F724-7767-60E0-3040554973E9}"/>
              </a:ext>
            </a:extLst>
          </p:cNvPr>
          <p:cNvSpPr txBox="1">
            <a:spLocks noGrp="1"/>
          </p:cNvSpPr>
          <p:nvPr>
            <p:ph type="title"/>
          </p:nvPr>
        </p:nvSpPr>
        <p:spPr>
          <a:xfrm>
            <a:off x="838200" y="2706907"/>
            <a:ext cx="10515600" cy="1444186"/>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lt1"/>
              </a:buClr>
              <a:buSzPct val="100000"/>
              <a:buFont typeface="Arial"/>
              <a:buNone/>
            </a:pPr>
            <a:br>
              <a:rPr lang="en-US" sz="7200" i="1" dirty="0">
                <a:latin typeface="Arial"/>
                <a:ea typeface="Arial"/>
                <a:cs typeface="Arial"/>
                <a:sym typeface="Arial"/>
              </a:rPr>
            </a:br>
            <a:r>
              <a:rPr lang="en-US" sz="8000" i="1" dirty="0">
                <a:latin typeface="Arial"/>
                <a:ea typeface="Arial"/>
                <a:cs typeface="Arial"/>
                <a:sym typeface="Arial"/>
              </a:rPr>
              <a:t>Section Merchandise</a:t>
            </a:r>
            <a:endParaRPr sz="7200" i="1" dirty="0">
              <a:latin typeface="Arial"/>
              <a:ea typeface="Arial"/>
              <a:cs typeface="Arial"/>
              <a:sym typeface="Arial"/>
            </a:endParaRPr>
          </a:p>
        </p:txBody>
      </p:sp>
      <p:pic>
        <p:nvPicPr>
          <p:cNvPr id="236" name="Google Shape;236;p12">
            <a:extLst>
              <a:ext uri="{FF2B5EF4-FFF2-40B4-BE49-F238E27FC236}">
                <a16:creationId xmlns:a16="http://schemas.microsoft.com/office/drawing/2014/main" id="{6696B6C3-4435-C7A2-8584-B4DD69F5D7FA}"/>
              </a:ext>
            </a:extLst>
          </p:cNvPr>
          <p:cNvPicPr preferRelativeResize="0"/>
          <p:nvPr/>
        </p:nvPicPr>
        <p:blipFill rotWithShape="1">
          <a:blip r:embed="rId3">
            <a:alphaModFix/>
          </a:blip>
          <a:srcRect/>
          <a:stretch/>
        </p:blipFill>
        <p:spPr>
          <a:xfrm>
            <a:off x="10389243" y="305249"/>
            <a:ext cx="1327296" cy="1444186"/>
          </a:xfrm>
          <a:prstGeom prst="rect">
            <a:avLst/>
          </a:prstGeom>
          <a:noFill/>
          <a:ln>
            <a:noFill/>
          </a:ln>
        </p:spPr>
      </p:pic>
    </p:spTree>
    <p:extLst>
      <p:ext uri="{BB962C8B-B14F-4D97-AF65-F5344CB8AC3E}">
        <p14:creationId xmlns:p14="http://schemas.microsoft.com/office/powerpoint/2010/main" val="1279155757"/>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A43D-B667-68AC-05BB-74732871945E}"/>
              </a:ext>
            </a:extLst>
          </p:cNvPr>
          <p:cNvSpPr>
            <a:spLocks noGrp="1"/>
          </p:cNvSpPr>
          <p:nvPr>
            <p:ph type="title"/>
          </p:nvPr>
        </p:nvSpPr>
        <p:spPr/>
        <p:txBody>
          <a:bodyPr/>
          <a:lstStyle/>
          <a:p>
            <a:r>
              <a:rPr lang="en-US" dirty="0"/>
              <a:t>Section Merchandise</a:t>
            </a:r>
          </a:p>
        </p:txBody>
      </p:sp>
      <p:sp>
        <p:nvSpPr>
          <p:cNvPr id="3" name="Text Placeholder 2">
            <a:extLst>
              <a:ext uri="{FF2B5EF4-FFF2-40B4-BE49-F238E27FC236}">
                <a16:creationId xmlns:a16="http://schemas.microsoft.com/office/drawing/2014/main" id="{DC179383-5AFA-7207-3F92-8564F051EBFF}"/>
              </a:ext>
            </a:extLst>
          </p:cNvPr>
          <p:cNvSpPr txBox="1">
            <a:spLocks/>
          </p:cNvSpPr>
          <p:nvPr/>
        </p:nvSpPr>
        <p:spPr>
          <a:xfrm>
            <a:off x="838200" y="1949450"/>
            <a:ext cx="5986112" cy="4195763"/>
          </a:xfrm>
          <a:prstGeom prst="rect">
            <a:avLst/>
          </a:prstGeom>
        </p:spPr>
        <p:txBody>
          <a:bodyP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Font typeface="Arial" panose="020B0604020202020204" pitchFamily="34" charset="0"/>
              <a:buChar char="•"/>
            </a:pPr>
            <a:r>
              <a:rPr lang="en-US" sz="2800" b="1" dirty="0">
                <a:solidFill>
                  <a:schemeClr val="bg1"/>
                </a:solidFill>
                <a:latin typeface="Avenir"/>
              </a:rPr>
              <a:t>Merchandise Ideas</a:t>
            </a:r>
            <a:r>
              <a:rPr lang="en-US" sz="2800" dirty="0">
                <a:solidFill>
                  <a:schemeClr val="bg1"/>
                </a:solidFill>
                <a:latin typeface="Avenir"/>
              </a:rPr>
              <a:t>: We are seeking your input on potential section merchandise, including options like shirts, hats, patches, and more.</a:t>
            </a:r>
          </a:p>
          <a:p>
            <a:pPr marL="457200" indent="-457200">
              <a:buFont typeface="Arial" panose="020B0604020202020204" pitchFamily="34" charset="0"/>
              <a:buChar char="•"/>
            </a:pPr>
            <a:r>
              <a:rPr lang="en-US" sz="2800" b="1" dirty="0">
                <a:solidFill>
                  <a:schemeClr val="bg1"/>
                </a:solidFill>
                <a:latin typeface="Avenir"/>
              </a:rPr>
              <a:t>Year-Round Trading Post</a:t>
            </a:r>
            <a:r>
              <a:rPr lang="en-US" sz="2800" dirty="0">
                <a:solidFill>
                  <a:schemeClr val="bg1"/>
                </a:solidFill>
                <a:latin typeface="Avenir"/>
              </a:rPr>
              <a:t>: We are in the works of planning to establish an online trading post where Arrowmen can order merchandise year-round, also offering shipping options.</a:t>
            </a:r>
          </a:p>
          <a:p>
            <a:pPr marL="457200" indent="-457200">
              <a:buFont typeface="Arial" panose="020B0604020202020204" pitchFamily="34" charset="0"/>
              <a:buChar char="•"/>
            </a:pPr>
            <a:r>
              <a:rPr lang="en-US" sz="2800" b="1" dirty="0">
                <a:solidFill>
                  <a:schemeClr val="bg1"/>
                </a:solidFill>
                <a:latin typeface="Avenir"/>
              </a:rPr>
              <a:t>Building Section Spirit</a:t>
            </a:r>
            <a:r>
              <a:rPr lang="en-US" sz="2800" dirty="0">
                <a:solidFill>
                  <a:schemeClr val="bg1"/>
                </a:solidFill>
                <a:latin typeface="Avenir"/>
              </a:rPr>
              <a:t>: Our overall goal is to create items that foster a sense of community and pride within our section and establish a better identity.</a:t>
            </a:r>
          </a:p>
        </p:txBody>
      </p:sp>
      <p:pic>
        <p:nvPicPr>
          <p:cNvPr id="1026" name="Picture 2">
            <a:extLst>
              <a:ext uri="{FF2B5EF4-FFF2-40B4-BE49-F238E27FC236}">
                <a16:creationId xmlns:a16="http://schemas.microsoft.com/office/drawing/2014/main" id="{F7DD054D-1113-D474-2435-C2A85760C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610" y="2685215"/>
            <a:ext cx="3273190" cy="32731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D019D29-E12A-EB94-1C4B-8681B37E5E97}"/>
              </a:ext>
            </a:extLst>
          </p:cNvPr>
          <p:cNvSpPr/>
          <p:nvPr/>
        </p:nvSpPr>
        <p:spPr>
          <a:xfrm>
            <a:off x="7998133" y="1949450"/>
            <a:ext cx="3438144" cy="5489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Submit Your Ideas!</a:t>
            </a:r>
          </a:p>
        </p:txBody>
      </p:sp>
    </p:spTree>
    <p:extLst>
      <p:ext uri="{BB962C8B-B14F-4D97-AF65-F5344CB8AC3E}">
        <p14:creationId xmlns:p14="http://schemas.microsoft.com/office/powerpoint/2010/main" val="2304287212"/>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A483A-AAC1-CBE5-FF61-136DB892D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43CC9-1919-9E1F-961C-3C440D480B66}"/>
              </a:ext>
            </a:extLst>
          </p:cNvPr>
          <p:cNvSpPr>
            <a:spLocks noGrp="1"/>
          </p:cNvSpPr>
          <p:nvPr>
            <p:ph type="title"/>
          </p:nvPr>
        </p:nvSpPr>
        <p:spPr>
          <a:xfrm>
            <a:off x="838200" y="425450"/>
            <a:ext cx="10515600" cy="1325563"/>
          </a:xfrm>
        </p:spPr>
        <p:txBody>
          <a:bodyPr wrap="square" anchor="ctr">
            <a:normAutofit/>
          </a:bodyPr>
          <a:lstStyle/>
          <a:p>
            <a:r>
              <a:rPr lang="en-US" dirty="0"/>
              <a:t>Examples of Section Trading Posts</a:t>
            </a:r>
          </a:p>
        </p:txBody>
      </p:sp>
      <p:pic>
        <p:nvPicPr>
          <p:cNvPr id="4" name="Picture 3">
            <a:extLst>
              <a:ext uri="{FF2B5EF4-FFF2-40B4-BE49-F238E27FC236}">
                <a16:creationId xmlns:a16="http://schemas.microsoft.com/office/drawing/2014/main" id="{FE1D5202-36EA-F135-0057-FE1417F47764}"/>
              </a:ext>
            </a:extLst>
          </p:cNvPr>
          <p:cNvPicPr>
            <a:picLocks noChangeAspect="1"/>
          </p:cNvPicPr>
          <p:nvPr/>
        </p:nvPicPr>
        <p:blipFill>
          <a:blip r:embed="rId2"/>
          <a:stretch>
            <a:fillRect/>
          </a:stretch>
        </p:blipFill>
        <p:spPr>
          <a:xfrm>
            <a:off x="256031" y="2410965"/>
            <a:ext cx="6982129" cy="3232467"/>
          </a:xfrm>
          <a:prstGeom prst="rect">
            <a:avLst/>
          </a:prstGeom>
        </p:spPr>
      </p:pic>
      <p:pic>
        <p:nvPicPr>
          <p:cNvPr id="6" name="Picture 5">
            <a:extLst>
              <a:ext uri="{FF2B5EF4-FFF2-40B4-BE49-F238E27FC236}">
                <a16:creationId xmlns:a16="http://schemas.microsoft.com/office/drawing/2014/main" id="{8BEA3A2B-196D-C202-B97C-027B7572C07D}"/>
              </a:ext>
            </a:extLst>
          </p:cNvPr>
          <p:cNvPicPr>
            <a:picLocks noChangeAspect="1"/>
          </p:cNvPicPr>
          <p:nvPr/>
        </p:nvPicPr>
        <p:blipFill>
          <a:blip r:embed="rId3"/>
          <a:stretch>
            <a:fillRect/>
          </a:stretch>
        </p:blipFill>
        <p:spPr>
          <a:xfrm>
            <a:off x="7690104" y="1553547"/>
            <a:ext cx="3944115" cy="4782713"/>
          </a:xfrm>
          <a:prstGeom prst="rect">
            <a:avLst/>
          </a:prstGeom>
        </p:spPr>
      </p:pic>
    </p:spTree>
    <p:extLst>
      <p:ext uri="{BB962C8B-B14F-4D97-AF65-F5344CB8AC3E}">
        <p14:creationId xmlns:p14="http://schemas.microsoft.com/office/powerpoint/2010/main" val="78523455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B7A0A63A-8816-E732-685A-9071F67BFC6A}"/>
            </a:ext>
          </a:extLst>
        </p:cNvPr>
        <p:cNvGrpSpPr/>
        <p:nvPr/>
      </p:nvGrpSpPr>
      <p:grpSpPr>
        <a:xfrm>
          <a:off x="0" y="0"/>
          <a:ext cx="0" cy="0"/>
          <a:chOff x="0" y="0"/>
          <a:chExt cx="0" cy="0"/>
        </a:xfrm>
      </p:grpSpPr>
      <p:sp>
        <p:nvSpPr>
          <p:cNvPr id="235" name="Google Shape;235;p12">
            <a:extLst>
              <a:ext uri="{FF2B5EF4-FFF2-40B4-BE49-F238E27FC236}">
                <a16:creationId xmlns:a16="http://schemas.microsoft.com/office/drawing/2014/main" id="{7B0CC9A7-1F45-67AF-12EB-6C70BA53DADC}"/>
              </a:ext>
            </a:extLst>
          </p:cNvPr>
          <p:cNvSpPr txBox="1">
            <a:spLocks noGrp="1"/>
          </p:cNvSpPr>
          <p:nvPr>
            <p:ph type="title"/>
          </p:nvPr>
        </p:nvSpPr>
        <p:spPr>
          <a:xfrm>
            <a:off x="838200" y="2706907"/>
            <a:ext cx="10515600" cy="1444186"/>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lt1"/>
              </a:buClr>
              <a:buSzPct val="100000"/>
              <a:buFont typeface="Arial"/>
              <a:buNone/>
            </a:pPr>
            <a:br>
              <a:rPr lang="en-US" sz="6600" i="1" dirty="0">
                <a:latin typeface="Arial"/>
                <a:ea typeface="Arial"/>
                <a:cs typeface="Arial"/>
                <a:sym typeface="Arial"/>
              </a:rPr>
            </a:br>
            <a:r>
              <a:rPr lang="en-US" sz="7200" i="1" dirty="0">
                <a:latin typeface="Arial"/>
                <a:ea typeface="Arial"/>
                <a:cs typeface="Arial"/>
                <a:sym typeface="Arial"/>
              </a:rPr>
              <a:t>Section Service Project</a:t>
            </a:r>
            <a:endParaRPr sz="6600" i="1" dirty="0">
              <a:latin typeface="Arial"/>
              <a:ea typeface="Arial"/>
              <a:cs typeface="Arial"/>
              <a:sym typeface="Arial"/>
            </a:endParaRPr>
          </a:p>
        </p:txBody>
      </p:sp>
      <p:pic>
        <p:nvPicPr>
          <p:cNvPr id="236" name="Google Shape;236;p12">
            <a:extLst>
              <a:ext uri="{FF2B5EF4-FFF2-40B4-BE49-F238E27FC236}">
                <a16:creationId xmlns:a16="http://schemas.microsoft.com/office/drawing/2014/main" id="{C52945B1-11DE-7292-E56A-0C59318C3CBC}"/>
              </a:ext>
            </a:extLst>
          </p:cNvPr>
          <p:cNvPicPr preferRelativeResize="0"/>
          <p:nvPr/>
        </p:nvPicPr>
        <p:blipFill rotWithShape="1">
          <a:blip r:embed="rId3">
            <a:alphaModFix/>
          </a:blip>
          <a:srcRect/>
          <a:stretch/>
        </p:blipFill>
        <p:spPr>
          <a:xfrm>
            <a:off x="10389243" y="305249"/>
            <a:ext cx="1327296" cy="1444186"/>
          </a:xfrm>
          <a:prstGeom prst="rect">
            <a:avLst/>
          </a:prstGeom>
          <a:noFill/>
          <a:ln>
            <a:noFill/>
          </a:ln>
        </p:spPr>
      </p:pic>
    </p:spTree>
    <p:extLst>
      <p:ext uri="{BB962C8B-B14F-4D97-AF65-F5344CB8AC3E}">
        <p14:creationId xmlns:p14="http://schemas.microsoft.com/office/powerpoint/2010/main" val="281567145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9810-F7CA-42A3-1151-A5C3CFD1EBEE}"/>
              </a:ext>
            </a:extLst>
          </p:cNvPr>
          <p:cNvSpPr>
            <a:spLocks noGrp="1"/>
          </p:cNvSpPr>
          <p:nvPr>
            <p:ph type="title"/>
          </p:nvPr>
        </p:nvSpPr>
        <p:spPr>
          <a:xfrm>
            <a:off x="838200" y="425450"/>
            <a:ext cx="10515600" cy="1325563"/>
          </a:xfrm>
        </p:spPr>
        <p:txBody>
          <a:bodyPr wrap="square" anchor="ctr">
            <a:normAutofit/>
          </a:bodyPr>
          <a:lstStyle/>
          <a:p>
            <a:r>
              <a:rPr lang="en-US" dirty="0"/>
              <a:t>History of Section S-4 FourCorps 2010</a:t>
            </a:r>
          </a:p>
        </p:txBody>
      </p:sp>
      <p:sp>
        <p:nvSpPr>
          <p:cNvPr id="3" name="Text Placeholder 2">
            <a:extLst>
              <a:ext uri="{FF2B5EF4-FFF2-40B4-BE49-F238E27FC236}">
                <a16:creationId xmlns:a16="http://schemas.microsoft.com/office/drawing/2014/main" id="{BD89F68A-3B2B-92D7-49C2-0F69AD5AE268}"/>
              </a:ext>
            </a:extLst>
          </p:cNvPr>
          <p:cNvSpPr txBox="1">
            <a:spLocks/>
          </p:cNvSpPr>
          <p:nvPr/>
        </p:nvSpPr>
        <p:spPr>
          <a:xfrm>
            <a:off x="838200" y="1941513"/>
            <a:ext cx="7094220" cy="4352544"/>
          </a:xfrm>
          <a:prstGeom prst="rect">
            <a:avLst/>
          </a:prstGeom>
          <a:noFill/>
          <a:ln>
            <a:noFill/>
          </a:ln>
        </p:spPr>
        <p:txBody>
          <a:bodyPr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nSpc>
                <a:spcPct val="90000"/>
              </a:lnSpc>
              <a:spcAft>
                <a:spcPts val="600"/>
              </a:spcAft>
              <a:buFont typeface="Arial"/>
              <a:buChar char="•"/>
            </a:pPr>
            <a:r>
              <a:rPr lang="en-US" sz="1800" b="1" i="0" u="none" strike="noStrike" cap="none" dirty="0">
                <a:solidFill>
                  <a:schemeClr val="lt1"/>
                </a:solidFill>
                <a:latin typeface="Avenir"/>
              </a:rPr>
              <a:t>Overview</a:t>
            </a:r>
            <a:r>
              <a:rPr lang="en-US" sz="1800" b="0" i="0" u="none" strike="noStrike" cap="none" dirty="0">
                <a:solidFill>
                  <a:schemeClr val="lt1"/>
                </a:solidFill>
                <a:latin typeface="Avenir"/>
              </a:rPr>
              <a:t>: FourCorps 2010 took place from June 13th-19th, 2010, </a:t>
            </a:r>
            <a:r>
              <a:rPr lang="en-US" sz="1800" dirty="0">
                <a:solidFill>
                  <a:schemeClr val="lt1"/>
                </a:solidFill>
                <a:latin typeface="Avenir"/>
              </a:rPr>
              <a:t>in</a:t>
            </a:r>
            <a:r>
              <a:rPr lang="en-US" sz="1800" b="0" i="0" u="none" strike="noStrike" cap="none" dirty="0">
                <a:solidFill>
                  <a:schemeClr val="lt1"/>
                </a:solidFill>
                <a:latin typeface="Avenir"/>
              </a:rPr>
              <a:t> the Ocala National Forest, involving members of Section S-4 and OA members from outside Florida (including the current national chief at the time), in collaboration with the United States Forest Service for land management and conservation projects.</a:t>
            </a:r>
          </a:p>
          <a:p>
            <a:pPr marL="457200" indent="-457200">
              <a:lnSpc>
                <a:spcPct val="90000"/>
              </a:lnSpc>
              <a:spcAft>
                <a:spcPts val="600"/>
              </a:spcAft>
              <a:buFont typeface="Arial"/>
              <a:buChar char="•"/>
            </a:pPr>
            <a:r>
              <a:rPr lang="en-US" sz="1800" b="1" i="0" u="none" strike="noStrike" cap="none" dirty="0">
                <a:solidFill>
                  <a:schemeClr val="lt1"/>
                </a:solidFill>
                <a:latin typeface="Avenir"/>
              </a:rPr>
              <a:t>Project Highlights</a:t>
            </a:r>
            <a:r>
              <a:rPr lang="en-US" sz="1800" b="0" i="0" u="none" strike="noStrike" cap="none" dirty="0">
                <a:solidFill>
                  <a:schemeClr val="lt1"/>
                </a:solidFill>
                <a:latin typeface="Avenir"/>
              </a:rPr>
              <a:t>: Key projects included constructing 80 kestrel nesting boxes, pouring 82 concrete pads for bear-proof storage boxes, and installing picnic tables at various campgrounds. A significant campfire ring was also built, featuring a 5ft wide x 25ft long sidewalk leading into a 20ft diameter concrete ring with a brick inlay and a painted compass rose, along with the planting of two Centennial live oaks to commemorate the 100</a:t>
            </a:r>
            <a:r>
              <a:rPr lang="en-US" sz="1800" b="0" i="0" u="none" strike="noStrike" cap="none" baseline="30000" dirty="0">
                <a:solidFill>
                  <a:schemeClr val="lt1"/>
                </a:solidFill>
                <a:latin typeface="Avenir"/>
              </a:rPr>
              <a:t>th</a:t>
            </a:r>
            <a:r>
              <a:rPr lang="en-US" sz="1800" b="0" i="0" u="none" strike="noStrike" cap="none" dirty="0">
                <a:solidFill>
                  <a:schemeClr val="lt1"/>
                </a:solidFill>
                <a:latin typeface="Avenir"/>
              </a:rPr>
              <a:t> anniversary of the Boy Scouts of America.</a:t>
            </a:r>
          </a:p>
          <a:p>
            <a:pPr marL="457200" indent="-457200">
              <a:lnSpc>
                <a:spcPct val="90000"/>
              </a:lnSpc>
              <a:spcAft>
                <a:spcPts val="600"/>
              </a:spcAft>
              <a:buFont typeface="Arial"/>
              <a:buChar char="•"/>
            </a:pPr>
            <a:r>
              <a:rPr lang="en-US" sz="1800" b="1" i="0" u="none" strike="noStrike" cap="none" dirty="0">
                <a:solidFill>
                  <a:schemeClr val="lt1"/>
                </a:solidFill>
                <a:latin typeface="Avenir"/>
              </a:rPr>
              <a:t>Impact</a:t>
            </a:r>
            <a:r>
              <a:rPr lang="en-US" sz="1800" b="0" i="0" u="none" strike="noStrike" cap="none" dirty="0">
                <a:solidFill>
                  <a:schemeClr val="lt1"/>
                </a:solidFill>
                <a:latin typeface="Avenir"/>
              </a:rPr>
              <a:t>: The initiative resulted in 4500 hours of volunteer service and approximately $6,000 worth of materials donated to support the projects.</a:t>
            </a:r>
          </a:p>
        </p:txBody>
      </p:sp>
      <p:pic>
        <p:nvPicPr>
          <p:cNvPr id="5" name="Picture 4" descr="A map of the ocala national forest&#10;&#10;AI-generated content may be incorrect.">
            <a:extLst>
              <a:ext uri="{FF2B5EF4-FFF2-40B4-BE49-F238E27FC236}">
                <a16:creationId xmlns:a16="http://schemas.microsoft.com/office/drawing/2014/main" id="{2BBCF68F-8B7A-CA1F-1574-45805230BE4A}"/>
              </a:ext>
            </a:extLst>
          </p:cNvPr>
          <p:cNvPicPr>
            <a:picLocks noChangeAspect="1"/>
          </p:cNvPicPr>
          <p:nvPr/>
        </p:nvPicPr>
        <p:blipFill>
          <a:blip r:embed="rId2"/>
          <a:srcRect l="11298" r="-3" b="-3"/>
          <a:stretch>
            <a:fillRect/>
          </a:stretch>
        </p:blipFill>
        <p:spPr>
          <a:xfrm>
            <a:off x="8313420" y="1941513"/>
            <a:ext cx="3040379" cy="4352544"/>
          </a:xfrm>
          <a:prstGeom prst="rect">
            <a:avLst/>
          </a:prstGeom>
          <a:noFill/>
          <a:ln>
            <a:noFill/>
          </a:ln>
        </p:spPr>
      </p:pic>
    </p:spTree>
    <p:extLst>
      <p:ext uri="{BB962C8B-B14F-4D97-AF65-F5344CB8AC3E}">
        <p14:creationId xmlns:p14="http://schemas.microsoft.com/office/powerpoint/2010/main" val="3612180905"/>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DD61-264E-099C-0789-9F4F8A5D0AAE}"/>
              </a:ext>
            </a:extLst>
          </p:cNvPr>
          <p:cNvSpPr>
            <a:spLocks noGrp="1"/>
          </p:cNvSpPr>
          <p:nvPr>
            <p:ph type="title"/>
          </p:nvPr>
        </p:nvSpPr>
        <p:spPr/>
        <p:txBody>
          <a:bodyPr/>
          <a:lstStyle/>
          <a:p>
            <a:r>
              <a:rPr lang="en-US" dirty="0"/>
              <a:t>History of Section S-4 FourCorps 2010</a:t>
            </a:r>
          </a:p>
        </p:txBody>
      </p:sp>
      <p:pic>
        <p:nvPicPr>
          <p:cNvPr id="3" name="Online Media 2" title="2010 FourCorps Combined Video">
            <a:hlinkClick r:id="" action="ppaction://media"/>
            <a:extLst>
              <a:ext uri="{FF2B5EF4-FFF2-40B4-BE49-F238E27FC236}">
                <a16:creationId xmlns:a16="http://schemas.microsoft.com/office/drawing/2014/main" id="{1DDB3303-DB37-BC83-B3BD-E62ED62FA3A8}"/>
              </a:ext>
            </a:extLst>
          </p:cNvPr>
          <p:cNvPicPr>
            <a:picLocks noRot="1" noChangeAspect="1"/>
          </p:cNvPicPr>
          <p:nvPr>
            <a:videoFile r:link="rId1"/>
          </p:nvPr>
        </p:nvPicPr>
        <p:blipFill>
          <a:blip r:embed="rId3"/>
          <a:stretch>
            <a:fillRect/>
          </a:stretch>
        </p:blipFill>
        <p:spPr>
          <a:xfrm>
            <a:off x="2255964" y="1691323"/>
            <a:ext cx="7680071" cy="4335848"/>
          </a:xfrm>
          <a:prstGeom prst="rect">
            <a:avLst/>
          </a:prstGeom>
        </p:spPr>
      </p:pic>
    </p:spTree>
    <p:extLst>
      <p:ext uri="{BB962C8B-B14F-4D97-AF65-F5344CB8AC3E}">
        <p14:creationId xmlns:p14="http://schemas.microsoft.com/office/powerpoint/2010/main" val="213523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C5AE-F657-9A2D-6006-F32082BE8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883EA4-04D2-CD21-3143-982475A1A683}"/>
              </a:ext>
            </a:extLst>
          </p:cNvPr>
          <p:cNvSpPr>
            <a:spLocks noGrp="1"/>
          </p:cNvSpPr>
          <p:nvPr>
            <p:ph type="title"/>
          </p:nvPr>
        </p:nvSpPr>
        <p:spPr/>
        <p:txBody>
          <a:bodyPr/>
          <a:lstStyle/>
          <a:p>
            <a:r>
              <a:rPr lang="en-US" dirty="0"/>
              <a:t>Section Service Project</a:t>
            </a:r>
          </a:p>
        </p:txBody>
      </p:sp>
      <p:sp>
        <p:nvSpPr>
          <p:cNvPr id="4" name="Text Placeholder 2">
            <a:extLst>
              <a:ext uri="{FF2B5EF4-FFF2-40B4-BE49-F238E27FC236}">
                <a16:creationId xmlns:a16="http://schemas.microsoft.com/office/drawing/2014/main" id="{289924E5-A3B0-68CA-403C-63F341C8A278}"/>
              </a:ext>
            </a:extLst>
          </p:cNvPr>
          <p:cNvSpPr txBox="1">
            <a:spLocks/>
          </p:cNvSpPr>
          <p:nvPr/>
        </p:nvSpPr>
        <p:spPr>
          <a:xfrm>
            <a:off x="838200" y="1949450"/>
            <a:ext cx="10226040" cy="41957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bg1"/>
                </a:solidFill>
                <a:latin typeface="Avenir"/>
              </a:rPr>
              <a:t>We are excited to propose a new section-wide service project, building on past initiatives, but with a new name. This project aims to engage members across our section in impactful service while promoting community involvement and environmental awareness. We welcome your ideas and input as we develop this initiative together!</a:t>
            </a:r>
          </a:p>
        </p:txBody>
      </p:sp>
    </p:spTree>
    <p:extLst>
      <p:ext uri="{BB962C8B-B14F-4D97-AF65-F5344CB8AC3E}">
        <p14:creationId xmlns:p14="http://schemas.microsoft.com/office/powerpoint/2010/main" val="184629033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a:extLst>
            <a:ext uri="{FF2B5EF4-FFF2-40B4-BE49-F238E27FC236}">
              <a16:creationId xmlns:a16="http://schemas.microsoft.com/office/drawing/2014/main" id="{48D6892B-92F7-A47D-1E61-A3C7D890A123}"/>
            </a:ext>
          </a:extLst>
        </p:cNvPr>
        <p:cNvGrpSpPr/>
        <p:nvPr/>
      </p:nvGrpSpPr>
      <p:grpSpPr>
        <a:xfrm>
          <a:off x="0" y="0"/>
          <a:ext cx="0" cy="0"/>
          <a:chOff x="0" y="0"/>
          <a:chExt cx="0" cy="0"/>
        </a:xfrm>
      </p:grpSpPr>
      <p:sp>
        <p:nvSpPr>
          <p:cNvPr id="131" name="Google Shape;131;p4">
            <a:extLst>
              <a:ext uri="{FF2B5EF4-FFF2-40B4-BE49-F238E27FC236}">
                <a16:creationId xmlns:a16="http://schemas.microsoft.com/office/drawing/2014/main" id="{AC93C17C-E9C9-7CB7-FB10-62063FBE4240}"/>
              </a:ext>
            </a:extLst>
          </p:cNvPr>
          <p:cNvSpPr/>
          <p:nvPr/>
        </p:nvSpPr>
        <p:spPr>
          <a:xfrm>
            <a:off x="0" y="1"/>
            <a:ext cx="12192000" cy="6858004"/>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pic>
        <p:nvPicPr>
          <p:cNvPr id="132" name="Google Shape;132;p4">
            <a:extLst>
              <a:ext uri="{FF2B5EF4-FFF2-40B4-BE49-F238E27FC236}">
                <a16:creationId xmlns:a16="http://schemas.microsoft.com/office/drawing/2014/main" id="{A9F8EE72-D407-29C8-3A74-D38B97874F89}"/>
              </a:ext>
            </a:extLst>
          </p:cNvPr>
          <p:cNvPicPr preferRelativeResize="0"/>
          <p:nvPr/>
        </p:nvPicPr>
        <p:blipFill rotWithShape="1">
          <a:blip r:embed="rId3">
            <a:alphaModFix amt="35000"/>
          </a:blip>
          <a:srcRect/>
          <a:stretch/>
        </p:blipFill>
        <p:spPr>
          <a:xfrm>
            <a:off x="0" y="1"/>
            <a:ext cx="12192000" cy="1392401"/>
          </a:xfrm>
          <a:prstGeom prst="rect">
            <a:avLst/>
          </a:prstGeom>
          <a:noFill/>
          <a:ln>
            <a:noFill/>
          </a:ln>
        </p:spPr>
      </p:pic>
      <p:sp>
        <p:nvSpPr>
          <p:cNvPr id="133" name="Google Shape;133;p4">
            <a:extLst>
              <a:ext uri="{FF2B5EF4-FFF2-40B4-BE49-F238E27FC236}">
                <a16:creationId xmlns:a16="http://schemas.microsoft.com/office/drawing/2014/main" id="{73F32A20-CC44-C2AB-925E-F3732E1DC240}"/>
              </a:ext>
            </a:extLst>
          </p:cNvPr>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4" name="Google Shape;134;p4">
            <a:extLst>
              <a:ext uri="{FF2B5EF4-FFF2-40B4-BE49-F238E27FC236}">
                <a16:creationId xmlns:a16="http://schemas.microsoft.com/office/drawing/2014/main" id="{7653FB6A-18AA-9E7E-D68F-4CBD68CBD95A}"/>
              </a:ext>
            </a:extLst>
          </p:cNvPr>
          <p:cNvSpPr/>
          <p:nvPr/>
        </p:nvSpPr>
        <p:spPr>
          <a:xfrm>
            <a:off x="3048" y="0"/>
            <a:ext cx="12188952"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5" name="Google Shape;135;p4">
            <a:extLst>
              <a:ext uri="{FF2B5EF4-FFF2-40B4-BE49-F238E27FC236}">
                <a16:creationId xmlns:a16="http://schemas.microsoft.com/office/drawing/2014/main" id="{318BEAD1-1043-2E9D-5DDA-C940B800DDB3}"/>
              </a:ext>
            </a:extLst>
          </p:cNvPr>
          <p:cNvSpPr/>
          <p:nvPr/>
        </p:nvSpPr>
        <p:spPr>
          <a:xfrm>
            <a:off x="0" y="0"/>
            <a:ext cx="12192000"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37" name="Google Shape;137;p4">
            <a:extLst>
              <a:ext uri="{FF2B5EF4-FFF2-40B4-BE49-F238E27FC236}">
                <a16:creationId xmlns:a16="http://schemas.microsoft.com/office/drawing/2014/main" id="{B6ACFBB0-BFD5-F21E-6936-79BA8C53C352}"/>
              </a:ext>
            </a:extLst>
          </p:cNvPr>
          <p:cNvSpPr/>
          <p:nvPr/>
        </p:nvSpPr>
        <p:spPr>
          <a:xfrm>
            <a:off x="713457" y="739600"/>
            <a:ext cx="10768226" cy="539095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3" name="Picture 2" descr="A logo with a tiger and a flower&#10;&#10;AI-generated content may be incorrect.">
            <a:extLst>
              <a:ext uri="{FF2B5EF4-FFF2-40B4-BE49-F238E27FC236}">
                <a16:creationId xmlns:a16="http://schemas.microsoft.com/office/drawing/2014/main" id="{51E90C9B-BF42-867D-F9DC-310186667538}"/>
              </a:ext>
            </a:extLst>
          </p:cNvPr>
          <p:cNvPicPr>
            <a:picLocks noChangeAspect="1"/>
          </p:cNvPicPr>
          <p:nvPr/>
        </p:nvPicPr>
        <p:blipFill>
          <a:blip r:embed="rId4"/>
          <a:srcRect l="17117" t="2497" r="17007" b="1689"/>
          <a:stretch>
            <a:fillRect/>
          </a:stretch>
        </p:blipFill>
        <p:spPr>
          <a:xfrm>
            <a:off x="956488" y="1392872"/>
            <a:ext cx="4229042" cy="4093558"/>
          </a:xfrm>
          <a:prstGeom prst="rect">
            <a:avLst/>
          </a:prstGeom>
        </p:spPr>
      </p:pic>
      <p:sp>
        <p:nvSpPr>
          <p:cNvPr id="6" name="TextBox 5">
            <a:extLst>
              <a:ext uri="{FF2B5EF4-FFF2-40B4-BE49-F238E27FC236}">
                <a16:creationId xmlns:a16="http://schemas.microsoft.com/office/drawing/2014/main" id="{2574B395-3E5B-AE75-7FC8-A5CFE2293592}"/>
              </a:ext>
            </a:extLst>
          </p:cNvPr>
          <p:cNvSpPr txBox="1"/>
          <p:nvPr/>
        </p:nvSpPr>
        <p:spPr>
          <a:xfrm>
            <a:off x="6262103" y="2654821"/>
            <a:ext cx="4143006" cy="1569660"/>
          </a:xfrm>
          <a:prstGeom prst="rect">
            <a:avLst/>
          </a:prstGeom>
          <a:noFill/>
        </p:spPr>
        <p:txBody>
          <a:bodyPr wrap="square" rtlCol="0">
            <a:spAutoFit/>
          </a:bodyPr>
          <a:lstStyle/>
          <a:p>
            <a:pPr algn="ctr"/>
            <a:r>
              <a:rPr lang="en-US" sz="4800" b="1" dirty="0">
                <a:solidFill>
                  <a:schemeClr val="dk2"/>
                </a:solidFill>
                <a:latin typeface="Avenir"/>
              </a:rPr>
              <a:t>Section Officer Reports</a:t>
            </a:r>
            <a:endParaRPr lang="en-US" sz="4800" b="1" dirty="0">
              <a:latin typeface="Avenir"/>
            </a:endParaRPr>
          </a:p>
        </p:txBody>
      </p:sp>
    </p:spTree>
    <p:extLst>
      <p:ext uri="{BB962C8B-B14F-4D97-AF65-F5344CB8AC3E}">
        <p14:creationId xmlns:p14="http://schemas.microsoft.com/office/powerpoint/2010/main" val="3094259076"/>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287" name="Google Shape;287;p15"/>
          <p:cNvSpPr/>
          <p:nvPr/>
        </p:nvSpPr>
        <p:spPr>
          <a:xfrm>
            <a:off x="3048" y="0"/>
            <a:ext cx="12188952"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288" name="Google Shape;288;p15"/>
          <p:cNvSpPr txBox="1">
            <a:spLocks noGrp="1"/>
          </p:cNvSpPr>
          <p:nvPr>
            <p:ph type="title"/>
          </p:nvPr>
        </p:nvSpPr>
        <p:spPr>
          <a:xfrm>
            <a:off x="550863" y="991106"/>
            <a:ext cx="5044440" cy="487578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400"/>
              <a:buFont typeface="Avenir"/>
              <a:buNone/>
            </a:pPr>
            <a:r>
              <a:rPr lang="en-US" dirty="0">
                <a:solidFill>
                  <a:schemeClr val="dk2"/>
                </a:solidFill>
              </a:rPr>
              <a:t>Section Adviser’s Minute</a:t>
            </a:r>
            <a:br>
              <a:rPr lang="en-US" dirty="0">
                <a:solidFill>
                  <a:schemeClr val="dk2"/>
                </a:solidFill>
              </a:rPr>
            </a:br>
            <a:br>
              <a:rPr lang="en-US" dirty="0">
                <a:solidFill>
                  <a:schemeClr val="dk2"/>
                </a:solidFill>
              </a:rPr>
            </a:br>
            <a:r>
              <a:rPr lang="en-US" sz="4000" b="0" dirty="0">
                <a:solidFill>
                  <a:schemeClr val="dk2"/>
                </a:solidFill>
              </a:rPr>
              <a:t>Michael Todd</a:t>
            </a:r>
            <a:br>
              <a:rPr lang="en-US" b="0" dirty="0">
                <a:solidFill>
                  <a:schemeClr val="dk2"/>
                </a:solidFill>
              </a:rPr>
            </a:br>
            <a:endParaRPr b="0" dirty="0">
              <a:solidFill>
                <a:schemeClr val="dk2"/>
              </a:solidFill>
            </a:endParaRPr>
          </a:p>
        </p:txBody>
      </p:sp>
      <p:sp>
        <p:nvSpPr>
          <p:cNvPr id="289" name="Google Shape;289;p15"/>
          <p:cNvSpPr/>
          <p:nvPr/>
        </p:nvSpPr>
        <p:spPr>
          <a:xfrm>
            <a:off x="6019800" y="0"/>
            <a:ext cx="6172199"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290" name="Google Shape;290;p15"/>
          <p:cNvSpPr/>
          <p:nvPr/>
        </p:nvSpPr>
        <p:spPr>
          <a:xfrm rot="10800000">
            <a:off x="6019800" y="0"/>
            <a:ext cx="6172198" cy="6858000"/>
          </a:xfrm>
          <a:prstGeom prst="rect">
            <a:avLst/>
          </a:prstGeom>
          <a:blipFill rotWithShape="1">
            <a:blip r:embed="rId3">
              <a:alphaModFix amt="20000"/>
            </a:blip>
            <a:tile tx="88900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291" name="Google Shape;291;p15"/>
          <p:cNvPicPr preferRelativeResize="0"/>
          <p:nvPr/>
        </p:nvPicPr>
        <p:blipFill>
          <a:blip r:embed="rId4"/>
          <a:srcRect t="348" b="31509"/>
          <a:stretch>
            <a:fillRect/>
          </a:stretch>
        </p:blipFill>
        <p:spPr>
          <a:xfrm>
            <a:off x="6508749" y="568166"/>
            <a:ext cx="5132388" cy="5132388"/>
          </a:xfrm>
          <a:custGeom>
            <a:avLst/>
            <a:gdLst/>
            <a:ahLst/>
            <a:cxnLst/>
            <a:rect l="l" t="t" r="r" b="b"/>
            <a:pathLst>
              <a:path w="5132388" h="5132388" extrusionOk="0">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ln>
            <a:noFill/>
          </a:ln>
        </p:spPr>
      </p:pic>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6"/>
          <p:cNvSpPr txBox="1">
            <a:spLocks noGrp="1"/>
          </p:cNvSpPr>
          <p:nvPr>
            <p:ph type="title"/>
          </p:nvPr>
        </p:nvSpPr>
        <p:spPr>
          <a:xfrm>
            <a:off x="838200" y="2225040"/>
            <a:ext cx="10515600" cy="328168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50000"/>
              </a:lnSpc>
              <a:spcBef>
                <a:spcPts val="0"/>
              </a:spcBef>
              <a:spcAft>
                <a:spcPts val="0"/>
              </a:spcAft>
              <a:buClr>
                <a:schemeClr val="lt1"/>
              </a:buClr>
              <a:buSzPct val="100000"/>
              <a:buFont typeface="Arial"/>
              <a:buNone/>
            </a:pPr>
            <a:br>
              <a:rPr lang="en-US" sz="11500" i="1" dirty="0">
                <a:latin typeface="Arial"/>
                <a:ea typeface="Arial"/>
                <a:cs typeface="Arial"/>
                <a:sym typeface="Arial"/>
              </a:rPr>
            </a:br>
            <a:r>
              <a:rPr lang="en-US" sz="9800" i="1" dirty="0">
                <a:latin typeface="Arial"/>
                <a:ea typeface="Arial"/>
                <a:cs typeface="Arial"/>
                <a:sym typeface="Arial"/>
              </a:rPr>
              <a:t>Meeting Adjourned</a:t>
            </a:r>
            <a:br>
              <a:rPr lang="en-US" sz="13900" b="0" i="1" dirty="0">
                <a:latin typeface="Arial"/>
                <a:ea typeface="Arial"/>
                <a:cs typeface="Arial"/>
                <a:sym typeface="Arial"/>
              </a:rPr>
            </a:br>
            <a:r>
              <a:rPr lang="en-US" sz="7300" b="0" i="1" dirty="0">
                <a:latin typeface="Arial"/>
                <a:ea typeface="Arial"/>
                <a:cs typeface="Arial"/>
                <a:sym typeface="Arial"/>
              </a:rPr>
              <a:t>Thank you!</a:t>
            </a:r>
            <a:endParaRPr sz="11500" b="0" i="1" dirty="0">
              <a:latin typeface="Arial"/>
              <a:ea typeface="Arial"/>
              <a:cs typeface="Arial"/>
              <a:sym typeface="Arial"/>
            </a:endParaRPr>
          </a:p>
        </p:txBody>
      </p:sp>
      <p:pic>
        <p:nvPicPr>
          <p:cNvPr id="297" name="Google Shape;297;p16"/>
          <p:cNvPicPr preferRelativeResize="0"/>
          <p:nvPr/>
        </p:nvPicPr>
        <p:blipFill rotWithShape="1">
          <a:blip r:embed="rId3">
            <a:alphaModFix/>
          </a:blip>
          <a:srcRect/>
          <a:stretch/>
        </p:blipFill>
        <p:spPr>
          <a:xfrm>
            <a:off x="10389243" y="305249"/>
            <a:ext cx="1327296" cy="1444186"/>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g1349433308c_0_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02" name="Google Shape;102;g1349433308c_0_0"/>
          <p:cNvSpPr/>
          <p:nvPr/>
        </p:nvSpPr>
        <p:spPr>
          <a:xfrm>
            <a:off x="0" y="0"/>
            <a:ext cx="12189000"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03" name="Google Shape;103;g1349433308c_0_0"/>
          <p:cNvSpPr/>
          <p:nvPr/>
        </p:nvSpPr>
        <p:spPr>
          <a:xfrm>
            <a:off x="6019800" y="0"/>
            <a:ext cx="6172200"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04" name="Google Shape;104;g1349433308c_0_0"/>
          <p:cNvSpPr/>
          <p:nvPr/>
        </p:nvSpPr>
        <p:spPr>
          <a:xfrm rot="10800000">
            <a:off x="6019798" y="0"/>
            <a:ext cx="6172200" cy="6858000"/>
          </a:xfrm>
          <a:prstGeom prst="rect">
            <a:avLst/>
          </a:prstGeom>
          <a:blipFill rotWithShape="1">
            <a:blip r:embed="rId3">
              <a:alphaModFix amt="20000"/>
            </a:blip>
            <a:tile tx="889000" ty="0" sx="99995" sy="99995"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105" name="Google Shape;105;g1349433308c_0_0"/>
          <p:cNvSpPr txBox="1">
            <a:spLocks noGrp="1"/>
          </p:cNvSpPr>
          <p:nvPr>
            <p:ph type="title"/>
          </p:nvPr>
        </p:nvSpPr>
        <p:spPr>
          <a:xfrm>
            <a:off x="693008" y="1660358"/>
            <a:ext cx="4633800" cy="3901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00000"/>
              <a:buFont typeface="Avenir"/>
              <a:buNone/>
            </a:pPr>
            <a:r>
              <a:rPr lang="en-US" sz="4900" dirty="0">
                <a:solidFill>
                  <a:schemeClr val="dk2"/>
                </a:solidFill>
              </a:rPr>
              <a:t>Section Chief’s Report</a:t>
            </a:r>
            <a:br>
              <a:rPr lang="en-US" dirty="0">
                <a:solidFill>
                  <a:schemeClr val="dk2"/>
                </a:solidFill>
              </a:rPr>
            </a:br>
            <a:br>
              <a:rPr lang="en-US" dirty="0">
                <a:solidFill>
                  <a:schemeClr val="dk2"/>
                </a:solidFill>
              </a:rPr>
            </a:br>
            <a:br>
              <a:rPr lang="en-US" dirty="0">
                <a:solidFill>
                  <a:schemeClr val="dk2"/>
                </a:solidFill>
              </a:rPr>
            </a:br>
            <a:r>
              <a:rPr lang="en-US" b="0" dirty="0">
                <a:solidFill>
                  <a:schemeClr val="dk2"/>
                </a:solidFill>
              </a:rPr>
              <a:t>Nick Switzer</a:t>
            </a:r>
            <a:br>
              <a:rPr lang="en-US" dirty="0">
                <a:solidFill>
                  <a:schemeClr val="dk2"/>
                </a:solidFill>
              </a:rPr>
            </a:br>
            <a:br>
              <a:rPr lang="en-US" dirty="0">
                <a:solidFill>
                  <a:schemeClr val="dk2"/>
                </a:solidFill>
              </a:rPr>
            </a:br>
            <a:endParaRPr dirty="0">
              <a:solidFill>
                <a:schemeClr val="dk2"/>
              </a:solidFill>
            </a:endParaRPr>
          </a:p>
        </p:txBody>
      </p:sp>
      <p:pic>
        <p:nvPicPr>
          <p:cNvPr id="2" name="Picture 2">
            <a:extLst>
              <a:ext uri="{FF2B5EF4-FFF2-40B4-BE49-F238E27FC236}">
                <a16:creationId xmlns:a16="http://schemas.microsoft.com/office/drawing/2014/main" id="{DF3A9097-E149-F85B-5894-F2119C3FF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938" y="0"/>
            <a:ext cx="554884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12" name="Google Shape;112;p3"/>
          <p:cNvSpPr/>
          <p:nvPr/>
        </p:nvSpPr>
        <p:spPr>
          <a:xfrm>
            <a:off x="3048" y="0"/>
            <a:ext cx="12188952"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13" name="Google Shape;113;p3"/>
          <p:cNvSpPr/>
          <p:nvPr/>
        </p:nvSpPr>
        <p:spPr>
          <a:xfrm>
            <a:off x="6019800" y="0"/>
            <a:ext cx="6172199"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14" name="Google Shape;114;p3"/>
          <p:cNvSpPr/>
          <p:nvPr/>
        </p:nvSpPr>
        <p:spPr>
          <a:xfrm rot="10800000">
            <a:off x="6019800" y="0"/>
            <a:ext cx="6172198" cy="6858000"/>
          </a:xfrm>
          <a:prstGeom prst="rect">
            <a:avLst/>
          </a:prstGeom>
          <a:blipFill rotWithShape="1">
            <a:blip r:embed="rId3">
              <a:alphaModFix amt="20000"/>
            </a:blip>
            <a:tile tx="88900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115" name="Google Shape;115;p3"/>
          <p:cNvSpPr txBox="1">
            <a:spLocks noGrp="1"/>
          </p:cNvSpPr>
          <p:nvPr>
            <p:ph type="title"/>
          </p:nvPr>
        </p:nvSpPr>
        <p:spPr>
          <a:xfrm>
            <a:off x="693008" y="1660358"/>
            <a:ext cx="4633785" cy="390169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00000"/>
              <a:buFont typeface="Avenir"/>
              <a:buNone/>
            </a:pPr>
            <a:r>
              <a:rPr lang="en-US" sz="4900" dirty="0">
                <a:solidFill>
                  <a:schemeClr val="dk2"/>
                </a:solidFill>
              </a:rPr>
              <a:t>Section Vice Chief’s Report</a:t>
            </a:r>
            <a:br>
              <a:rPr lang="en-US" dirty="0">
                <a:solidFill>
                  <a:schemeClr val="dk2"/>
                </a:solidFill>
              </a:rPr>
            </a:br>
            <a:br>
              <a:rPr lang="en-US" dirty="0">
                <a:solidFill>
                  <a:schemeClr val="dk2"/>
                </a:solidFill>
              </a:rPr>
            </a:br>
            <a:br>
              <a:rPr lang="en-US" dirty="0">
                <a:solidFill>
                  <a:schemeClr val="dk2"/>
                </a:solidFill>
              </a:rPr>
            </a:br>
            <a:r>
              <a:rPr lang="en-US" b="0" dirty="0">
                <a:solidFill>
                  <a:schemeClr val="dk2"/>
                </a:solidFill>
              </a:rPr>
              <a:t>Walter Mentz</a:t>
            </a:r>
            <a:br>
              <a:rPr lang="en-US" dirty="0">
                <a:solidFill>
                  <a:schemeClr val="dk2"/>
                </a:solidFill>
              </a:rPr>
            </a:br>
            <a:br>
              <a:rPr lang="en-US" dirty="0">
                <a:solidFill>
                  <a:schemeClr val="dk2"/>
                </a:solidFill>
              </a:rPr>
            </a:br>
            <a:endParaRPr dirty="0">
              <a:solidFill>
                <a:schemeClr val="dk2"/>
              </a:solidFill>
            </a:endParaRPr>
          </a:p>
        </p:txBody>
      </p:sp>
      <p:pic>
        <p:nvPicPr>
          <p:cNvPr id="3" name="Picture 2">
            <a:extLst>
              <a:ext uri="{FF2B5EF4-FFF2-40B4-BE49-F238E27FC236}">
                <a16:creationId xmlns:a16="http://schemas.microsoft.com/office/drawing/2014/main" id="{AB5008CC-3CBB-8C9B-D3FD-20E0C97FB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936" y="3100"/>
            <a:ext cx="5548844" cy="68548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22" name="Google Shape;122;p2"/>
          <p:cNvSpPr/>
          <p:nvPr/>
        </p:nvSpPr>
        <p:spPr>
          <a:xfrm>
            <a:off x="3048" y="0"/>
            <a:ext cx="12188952" cy="6858000"/>
          </a:xfrm>
          <a:prstGeom prst="rect">
            <a:avLst/>
          </a:prstGeom>
          <a:solidFill>
            <a:schemeClr val="l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dirty="0">
              <a:solidFill>
                <a:srgbClr val="595959"/>
              </a:solidFill>
              <a:latin typeface="Avenir"/>
              <a:ea typeface="Avenir"/>
              <a:cs typeface="Avenir"/>
              <a:sym typeface="Avenir"/>
            </a:endParaRPr>
          </a:p>
        </p:txBody>
      </p:sp>
      <p:sp>
        <p:nvSpPr>
          <p:cNvPr id="123" name="Google Shape;123;p2"/>
          <p:cNvSpPr/>
          <p:nvPr/>
        </p:nvSpPr>
        <p:spPr>
          <a:xfrm>
            <a:off x="6019800" y="0"/>
            <a:ext cx="6172199" cy="6858000"/>
          </a:xfrm>
          <a:prstGeom prst="rect">
            <a:avLst/>
          </a:prstGeom>
          <a:solidFill>
            <a:srgbClr val="640E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595959"/>
              </a:solidFill>
              <a:latin typeface="Avenir"/>
              <a:ea typeface="Avenir"/>
              <a:cs typeface="Avenir"/>
              <a:sym typeface="Avenir"/>
            </a:endParaRPr>
          </a:p>
        </p:txBody>
      </p:sp>
      <p:sp>
        <p:nvSpPr>
          <p:cNvPr id="124" name="Google Shape;124;p2"/>
          <p:cNvSpPr/>
          <p:nvPr/>
        </p:nvSpPr>
        <p:spPr>
          <a:xfrm rot="10800000">
            <a:off x="6019800" y="0"/>
            <a:ext cx="6172198" cy="6858000"/>
          </a:xfrm>
          <a:prstGeom prst="rect">
            <a:avLst/>
          </a:prstGeom>
          <a:blipFill rotWithShape="1">
            <a:blip r:embed="rId3">
              <a:alphaModFix amt="20000"/>
            </a:blip>
            <a:tile tx="88900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125" name="Google Shape;125;p2"/>
          <p:cNvSpPr txBox="1">
            <a:spLocks noGrp="1"/>
          </p:cNvSpPr>
          <p:nvPr>
            <p:ph type="title"/>
          </p:nvPr>
        </p:nvSpPr>
        <p:spPr>
          <a:xfrm>
            <a:off x="693008" y="1660358"/>
            <a:ext cx="4633785" cy="390169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ct val="100000"/>
              <a:buFont typeface="Avenir"/>
              <a:buNone/>
            </a:pPr>
            <a:r>
              <a:rPr lang="en-US" sz="4900" dirty="0">
                <a:solidFill>
                  <a:schemeClr val="dk2"/>
                </a:solidFill>
              </a:rPr>
              <a:t>Section Secretary’s Report</a:t>
            </a:r>
            <a:br>
              <a:rPr lang="en-US" dirty="0">
                <a:solidFill>
                  <a:schemeClr val="dk2"/>
                </a:solidFill>
              </a:rPr>
            </a:br>
            <a:br>
              <a:rPr lang="en-US" dirty="0">
                <a:solidFill>
                  <a:schemeClr val="dk2"/>
                </a:solidFill>
              </a:rPr>
            </a:br>
            <a:br>
              <a:rPr lang="en-US" dirty="0">
                <a:solidFill>
                  <a:schemeClr val="dk2"/>
                </a:solidFill>
              </a:rPr>
            </a:br>
            <a:r>
              <a:rPr lang="en-US" b="0" dirty="0">
                <a:solidFill>
                  <a:schemeClr val="dk2"/>
                </a:solidFill>
              </a:rPr>
              <a:t>Brady Kondek</a:t>
            </a:r>
            <a:br>
              <a:rPr lang="en-US" dirty="0">
                <a:solidFill>
                  <a:schemeClr val="dk2"/>
                </a:solidFill>
              </a:rPr>
            </a:br>
            <a:br>
              <a:rPr lang="en-US" dirty="0">
                <a:solidFill>
                  <a:schemeClr val="dk2"/>
                </a:solidFill>
              </a:rPr>
            </a:br>
            <a:endParaRPr dirty="0">
              <a:solidFill>
                <a:schemeClr val="dk2"/>
              </a:solidFill>
            </a:endParaRPr>
          </a:p>
        </p:txBody>
      </p:sp>
      <p:pic>
        <p:nvPicPr>
          <p:cNvPr id="5" name="Picture 2">
            <a:extLst>
              <a:ext uri="{FF2B5EF4-FFF2-40B4-BE49-F238E27FC236}">
                <a16:creationId xmlns:a16="http://schemas.microsoft.com/office/drawing/2014/main" id="{1FBF1D05-A73C-5D9F-9817-4856B7B799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800"/>
          <a:stretch>
            <a:fillRect/>
          </a:stretch>
        </p:blipFill>
        <p:spPr bwMode="auto">
          <a:xfrm>
            <a:off x="6339838" y="0"/>
            <a:ext cx="555194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F43A8-3E92-0D53-91E9-82E79186F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369A3-2E08-8715-613B-CEAB5D8BCEFD}"/>
              </a:ext>
            </a:extLst>
          </p:cNvPr>
          <p:cNvSpPr>
            <a:spLocks noGrp="1"/>
          </p:cNvSpPr>
          <p:nvPr>
            <p:ph type="title"/>
          </p:nvPr>
        </p:nvSpPr>
        <p:spPr>
          <a:xfrm>
            <a:off x="838200" y="425450"/>
            <a:ext cx="10515600" cy="1325563"/>
          </a:xfrm>
        </p:spPr>
        <p:txBody>
          <a:bodyPr wrap="square" anchor="ctr">
            <a:normAutofit/>
          </a:bodyPr>
          <a:lstStyle/>
          <a:p>
            <a:r>
              <a:rPr lang="en-US" dirty="0"/>
              <a:t>Meeting Minutes Disbursement</a:t>
            </a:r>
          </a:p>
        </p:txBody>
      </p:sp>
      <p:sp>
        <p:nvSpPr>
          <p:cNvPr id="3" name="Text Placeholder 2">
            <a:extLst>
              <a:ext uri="{FF2B5EF4-FFF2-40B4-BE49-F238E27FC236}">
                <a16:creationId xmlns:a16="http://schemas.microsoft.com/office/drawing/2014/main" id="{7AEBCB7E-17F7-C09D-B3AE-F654F57BF311}"/>
              </a:ext>
            </a:extLst>
          </p:cNvPr>
          <p:cNvSpPr>
            <a:spLocks noGrp="1"/>
          </p:cNvSpPr>
          <p:nvPr>
            <p:ph type="body" idx="4294967295"/>
          </p:nvPr>
        </p:nvSpPr>
        <p:spPr>
          <a:xfrm>
            <a:off x="838200" y="1941513"/>
            <a:ext cx="5067300" cy="4352544"/>
          </a:xfrm>
        </p:spPr>
        <p:txBody>
          <a:bodyPr anchor="t">
            <a:normAutofit lnSpcReduction="10000"/>
          </a:bodyPr>
          <a:lstStyle/>
          <a:p>
            <a:pPr>
              <a:spcBef>
                <a:spcPts val="0"/>
              </a:spcBef>
              <a:spcAft>
                <a:spcPts val="600"/>
              </a:spcAft>
              <a:buClr>
                <a:srgbClr val="000000"/>
              </a:buClr>
            </a:pPr>
            <a:r>
              <a:rPr lang="en-US" b="0" i="0" u="none" strike="noStrike" cap="none" dirty="0"/>
              <a:t>Meeting minutes will not be sent out via email, instead posted on the Section Website following each meeting (about a day after).</a:t>
            </a:r>
          </a:p>
          <a:p>
            <a:pPr>
              <a:spcBef>
                <a:spcPts val="0"/>
              </a:spcBef>
              <a:spcAft>
                <a:spcPts val="600"/>
              </a:spcAft>
              <a:buClr>
                <a:srgbClr val="000000"/>
              </a:buClr>
            </a:pPr>
            <a:r>
              <a:rPr lang="en-US" b="0" i="0" u="none" strike="noStrike" cap="none" dirty="0"/>
              <a:t>All meeting minutes and accompanying slide decks will be posted under Resources &gt; Meeting Minutes.</a:t>
            </a:r>
          </a:p>
        </p:txBody>
      </p:sp>
      <p:pic>
        <p:nvPicPr>
          <p:cNvPr id="5" name="Picture 4">
            <a:extLst>
              <a:ext uri="{FF2B5EF4-FFF2-40B4-BE49-F238E27FC236}">
                <a16:creationId xmlns:a16="http://schemas.microsoft.com/office/drawing/2014/main" id="{88F6F68C-089B-D5F4-CF7C-FD2600F4FDB4}"/>
              </a:ext>
            </a:extLst>
          </p:cNvPr>
          <p:cNvPicPr>
            <a:picLocks noChangeAspect="1"/>
          </p:cNvPicPr>
          <p:nvPr/>
        </p:nvPicPr>
        <p:blipFill>
          <a:blip r:embed="rId2"/>
          <a:stretch>
            <a:fillRect/>
          </a:stretch>
        </p:blipFill>
        <p:spPr>
          <a:xfrm>
            <a:off x="6286500" y="2525749"/>
            <a:ext cx="5067300" cy="2356293"/>
          </a:xfrm>
          <a:prstGeom prst="rect">
            <a:avLst/>
          </a:prstGeom>
          <a:noFill/>
          <a:ln>
            <a:noFill/>
          </a:ln>
        </p:spPr>
      </p:pic>
    </p:spTree>
    <p:extLst>
      <p:ext uri="{BB962C8B-B14F-4D97-AF65-F5344CB8AC3E}">
        <p14:creationId xmlns:p14="http://schemas.microsoft.com/office/powerpoint/2010/main" val="1168013343"/>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5EF5-48D4-100F-5AF8-22620C99E9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8BDAA-D75A-2F98-1A92-A8A71068C1DD}"/>
              </a:ext>
            </a:extLst>
          </p:cNvPr>
          <p:cNvSpPr>
            <a:spLocks noGrp="1"/>
          </p:cNvSpPr>
          <p:nvPr>
            <p:ph type="title"/>
          </p:nvPr>
        </p:nvSpPr>
        <p:spPr/>
        <p:txBody>
          <a:bodyPr/>
          <a:lstStyle/>
          <a:p>
            <a:r>
              <a:rPr lang="en-US" dirty="0"/>
              <a:t>New Communications Chair</a:t>
            </a:r>
          </a:p>
        </p:txBody>
      </p:sp>
      <p:sp>
        <p:nvSpPr>
          <p:cNvPr id="8" name="TextBox 7">
            <a:extLst>
              <a:ext uri="{FF2B5EF4-FFF2-40B4-BE49-F238E27FC236}">
                <a16:creationId xmlns:a16="http://schemas.microsoft.com/office/drawing/2014/main" id="{11B3C1E5-0ED7-E06C-1C05-69A37DDB57A8}"/>
              </a:ext>
            </a:extLst>
          </p:cNvPr>
          <p:cNvSpPr txBox="1"/>
          <p:nvPr/>
        </p:nvSpPr>
        <p:spPr>
          <a:xfrm>
            <a:off x="967041" y="5742432"/>
            <a:ext cx="3802253" cy="646331"/>
          </a:xfrm>
          <a:prstGeom prst="rect">
            <a:avLst/>
          </a:prstGeom>
          <a:noFill/>
        </p:spPr>
        <p:txBody>
          <a:bodyPr wrap="square" rtlCol="0">
            <a:spAutoFit/>
          </a:bodyPr>
          <a:lstStyle/>
          <a:p>
            <a:pPr algn="ctr"/>
            <a:r>
              <a:rPr lang="en-US" sz="3600" dirty="0">
                <a:solidFill>
                  <a:schemeClr val="bg1"/>
                </a:solidFill>
                <a:latin typeface="Avenir"/>
              </a:rPr>
              <a:t>Kaylee DeLory</a:t>
            </a:r>
          </a:p>
        </p:txBody>
      </p:sp>
      <p:pic>
        <p:nvPicPr>
          <p:cNvPr id="9" name="Picture 4" descr="Profile photo for Kaylee DeLory">
            <a:extLst>
              <a:ext uri="{FF2B5EF4-FFF2-40B4-BE49-F238E27FC236}">
                <a16:creationId xmlns:a16="http://schemas.microsoft.com/office/drawing/2014/main" id="{76853015-6053-8D39-4DAD-923DA1065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41" y="1691323"/>
            <a:ext cx="3802253" cy="38485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28A3ED-0F4D-D92B-C4A7-138F32AE226B}"/>
              </a:ext>
            </a:extLst>
          </p:cNvPr>
          <p:cNvSpPr txBox="1"/>
          <p:nvPr/>
        </p:nvSpPr>
        <p:spPr>
          <a:xfrm>
            <a:off x="5102352" y="1865376"/>
            <a:ext cx="648309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Avenir"/>
              </a:rPr>
              <a:t>Current Uh-To-Yeh-Hut-Tee Lodge Secretary</a:t>
            </a:r>
          </a:p>
          <a:p>
            <a:pPr marL="285750" indent="-285750">
              <a:buFont typeface="Arial" panose="020B0604020202020204" pitchFamily="34" charset="0"/>
              <a:buChar char="•"/>
            </a:pPr>
            <a:r>
              <a:rPr lang="en-US" sz="2800" dirty="0">
                <a:solidFill>
                  <a:schemeClr val="bg1"/>
                </a:solidFill>
                <a:latin typeface="Avenir"/>
              </a:rPr>
              <a:t>Previous Section E2 Secretary</a:t>
            </a:r>
          </a:p>
          <a:p>
            <a:pPr marL="285750" indent="-285750">
              <a:buFont typeface="Arial" panose="020B0604020202020204" pitchFamily="34" charset="0"/>
              <a:buChar char="•"/>
            </a:pPr>
            <a:r>
              <a:rPr lang="en-US" sz="2800" dirty="0">
                <a:solidFill>
                  <a:schemeClr val="bg1"/>
                </a:solidFill>
                <a:latin typeface="Avenir"/>
              </a:rPr>
              <a:t>National Content Deputy Lead for the OA’s National Communications Committee (NCC)</a:t>
            </a:r>
          </a:p>
        </p:txBody>
      </p:sp>
    </p:spTree>
    <p:extLst>
      <p:ext uri="{BB962C8B-B14F-4D97-AF65-F5344CB8AC3E}">
        <p14:creationId xmlns:p14="http://schemas.microsoft.com/office/powerpoint/2010/main" val="44020337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05A3-25F5-63A1-12B7-5568A4E26EC6}"/>
              </a:ext>
            </a:extLst>
          </p:cNvPr>
          <p:cNvSpPr>
            <a:spLocks noGrp="1"/>
          </p:cNvSpPr>
          <p:nvPr>
            <p:ph type="title"/>
          </p:nvPr>
        </p:nvSpPr>
        <p:spPr/>
        <p:txBody>
          <a:bodyPr/>
          <a:lstStyle/>
          <a:p>
            <a:r>
              <a:rPr lang="en-US" dirty="0"/>
              <a:t>Section Communications Committee</a:t>
            </a:r>
          </a:p>
        </p:txBody>
      </p:sp>
      <p:sp>
        <p:nvSpPr>
          <p:cNvPr id="3" name="Text Placeholder 2">
            <a:extLst>
              <a:ext uri="{FF2B5EF4-FFF2-40B4-BE49-F238E27FC236}">
                <a16:creationId xmlns:a16="http://schemas.microsoft.com/office/drawing/2014/main" id="{293466C5-9904-840B-158B-E34ADFC1F1EB}"/>
              </a:ext>
            </a:extLst>
          </p:cNvPr>
          <p:cNvSpPr>
            <a:spLocks noGrp="1"/>
          </p:cNvSpPr>
          <p:nvPr>
            <p:ph type="body" idx="1"/>
          </p:nvPr>
        </p:nvSpPr>
        <p:spPr>
          <a:xfrm>
            <a:off x="838200" y="1949450"/>
            <a:ext cx="10226040" cy="4195763"/>
          </a:xfrm>
        </p:spPr>
        <p:txBody>
          <a:bodyPr>
            <a:normAutofit fontScale="92500" lnSpcReduction="20000"/>
          </a:bodyPr>
          <a:lstStyle/>
          <a:p>
            <a:r>
              <a:rPr lang="en-US" dirty="0"/>
              <a:t>Will manage all aspects of the section’s communication, responsible for the content creation, publications, branding, and promotions from the section level, including our website and social media.</a:t>
            </a:r>
          </a:p>
          <a:p>
            <a:r>
              <a:rPr lang="en-US" dirty="0"/>
              <a:t>The mission of the committee focuses on supporting the communication needs of the section and member lodges, while also conveying the message of the section and the OA to all Arrowmen.</a:t>
            </a:r>
          </a:p>
          <a:p>
            <a:r>
              <a:rPr lang="en-US" dirty="0"/>
              <a:t>The goal is to generate excitement and engagement at the section level, encouraging Arrowmen to get involved and actively participate, ensuring the section is vibrant and visible, while always putting lodges at the center of what we do.</a:t>
            </a:r>
          </a:p>
        </p:txBody>
      </p:sp>
    </p:spTree>
    <p:extLst>
      <p:ext uri="{BB962C8B-B14F-4D97-AF65-F5344CB8AC3E}">
        <p14:creationId xmlns:p14="http://schemas.microsoft.com/office/powerpoint/2010/main" val="925281353"/>
      </p:ext>
    </p:extLst>
  </p:cSld>
  <p:clrMapOvr>
    <a:masterClrMapping/>
  </p:clrMapOvr>
  <p:transition spd="slow">
    <p:push/>
  </p:transition>
</p:sld>
</file>

<file path=ppt/theme/theme1.xml><?xml version="1.0" encoding="utf-8"?>
<a:theme xmlns:a="http://schemas.openxmlformats.org/drawingml/2006/main" name="BlockprintVTI">
  <a:themeElements>
    <a:clrScheme name="Custom 26">
      <a:dk1>
        <a:srgbClr val="000000"/>
      </a:dk1>
      <a:lt1>
        <a:srgbClr val="FFFFFF"/>
      </a:lt1>
      <a:dk2>
        <a:srgbClr val="3F0909"/>
      </a:dk2>
      <a:lt2>
        <a:srgbClr val="F2ECEA"/>
      </a:lt2>
      <a:accent1>
        <a:srgbClr val="1A521B"/>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2319</TotalTime>
  <Words>727</Words>
  <Application>Microsoft Office PowerPoint</Application>
  <PresentationFormat>Widescreen</PresentationFormat>
  <Paragraphs>94</Paragraphs>
  <Slides>31</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Avenir</vt:lpstr>
      <vt:lpstr>Calibri</vt:lpstr>
      <vt:lpstr>Ubuntu</vt:lpstr>
      <vt:lpstr>BlockprintVTI</vt:lpstr>
      <vt:lpstr>July Lodge Chiefs Call</vt:lpstr>
      <vt:lpstr>PowerPoint Presentation</vt:lpstr>
      <vt:lpstr>PowerPoint Presentation</vt:lpstr>
      <vt:lpstr>Section Chief’s Report   Nick Switzer  </vt:lpstr>
      <vt:lpstr>Section Vice Chief’s Report   Walter Mentz  </vt:lpstr>
      <vt:lpstr>Section Secretary’s Report   Brady Kondek  </vt:lpstr>
      <vt:lpstr>Meeting Minutes Disbursement</vt:lpstr>
      <vt:lpstr>New Communications Chair</vt:lpstr>
      <vt:lpstr>Section Communications Committee</vt:lpstr>
      <vt:lpstr>PowerPoint Presentation</vt:lpstr>
      <vt:lpstr>PowerPoint Presentation</vt:lpstr>
      <vt:lpstr>Aal-Pa-Tah Lodge 237</vt:lpstr>
      <vt:lpstr>Echockotee Lodge 200</vt:lpstr>
      <vt:lpstr>Osceola Lodge 564</vt:lpstr>
      <vt:lpstr>O-Shot-Caw Lodge 265</vt:lpstr>
      <vt:lpstr>Semialachee Lodge 239</vt:lpstr>
      <vt:lpstr>Tipisa Lodge 326</vt:lpstr>
      <vt:lpstr>Uh-To-Yeh-Hut-Tee Lodge 89</vt:lpstr>
      <vt:lpstr>Upcoming Events</vt:lpstr>
      <vt:lpstr>PowerPoint Presentation</vt:lpstr>
      <vt:lpstr> New Business</vt:lpstr>
      <vt:lpstr>PowerPoint Presentation</vt:lpstr>
      <vt:lpstr> Section Merchandise</vt:lpstr>
      <vt:lpstr>Section Merchandise</vt:lpstr>
      <vt:lpstr>Examples of Section Trading Posts</vt:lpstr>
      <vt:lpstr> Section Service Project</vt:lpstr>
      <vt:lpstr>History of Section S-4 FourCorps 2010</vt:lpstr>
      <vt:lpstr>History of Section S-4 FourCorps 2010</vt:lpstr>
      <vt:lpstr>Section Service Project</vt:lpstr>
      <vt:lpstr>Section Adviser’s Minute  Michael Todd </vt:lpstr>
      <vt:lpstr> Meeting Adjourned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Carson Engelmann</dc:creator>
  <cp:lastModifiedBy>Brady Kondek</cp:lastModifiedBy>
  <cp:revision>44</cp:revision>
  <dcterms:created xsi:type="dcterms:W3CDTF">2021-02-19T00:36:52Z</dcterms:created>
  <dcterms:modified xsi:type="dcterms:W3CDTF">2025-07-08T00:52:20Z</dcterms:modified>
</cp:coreProperties>
</file>